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8"/>
  </p:notesMasterIdLst>
  <p:handoutMasterIdLst>
    <p:handoutMasterId r:id="rId29"/>
  </p:handoutMasterIdLst>
  <p:sldIdLst>
    <p:sldId id="257" r:id="rId2"/>
    <p:sldId id="263" r:id="rId3"/>
    <p:sldId id="262" r:id="rId4"/>
    <p:sldId id="297" r:id="rId5"/>
    <p:sldId id="311" r:id="rId6"/>
    <p:sldId id="319" r:id="rId7"/>
    <p:sldId id="299" r:id="rId8"/>
    <p:sldId id="266" r:id="rId9"/>
    <p:sldId id="267" r:id="rId10"/>
    <p:sldId id="320" r:id="rId11"/>
    <p:sldId id="309" r:id="rId12"/>
    <p:sldId id="303" r:id="rId13"/>
    <p:sldId id="295" r:id="rId14"/>
    <p:sldId id="324" r:id="rId15"/>
    <p:sldId id="293" r:id="rId16"/>
    <p:sldId id="323" r:id="rId17"/>
    <p:sldId id="326" r:id="rId18"/>
    <p:sldId id="322" r:id="rId19"/>
    <p:sldId id="317" r:id="rId20"/>
    <p:sldId id="329" r:id="rId21"/>
    <p:sldId id="305" r:id="rId22"/>
    <p:sldId id="328" r:id="rId23"/>
    <p:sldId id="294" r:id="rId24"/>
    <p:sldId id="313" r:id="rId25"/>
    <p:sldId id="312" r:id="rId26"/>
    <p:sldId id="288" r:id="rId27"/>
  </p:sldIdLst>
  <p:sldSz cx="9144000" cy="6858000" type="screen4x3"/>
  <p:notesSz cx="7010400" cy="9296400"/>
  <p:custDataLst>
    <p:tags r:id="rId3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6" d="100"/>
          <a:sy n="66" d="100"/>
        </p:scale>
        <p:origin x="1524" y="72"/>
      </p:cViewPr>
      <p:guideLst>
        <p:guide orient="horz" pos="2160"/>
        <p:guide pos="2880"/>
      </p:guideLst>
    </p:cSldViewPr>
  </p:slideViewPr>
  <p:outlineViewPr>
    <p:cViewPr>
      <p:scale>
        <a:sx n="33" d="100"/>
        <a:sy n="33" d="100"/>
      </p:scale>
      <p:origin x="0" y="6856"/>
    </p:cViewPr>
    <p:sldLst>
      <p:sld r:id="rId1" collapse="1"/>
    </p:sldLst>
  </p:outlineViewPr>
  <p:notesTextViewPr>
    <p:cViewPr>
      <p:scale>
        <a:sx n="100" d="100"/>
        <a:sy n="100" d="100"/>
      </p:scale>
      <p:origin x="0" y="0"/>
    </p:cViewPr>
  </p:notesTextViewPr>
  <p:sorterViewPr>
    <p:cViewPr>
      <p:scale>
        <a:sx n="19" d="20"/>
        <a:sy n="19" d="2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ea typeface="ＭＳ Ｐゴシック" panose="020B0600070205080204" pitchFamily="34"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ea typeface="ＭＳ Ｐゴシック" panose="020B0600070205080204" pitchFamily="34" charset="-128"/>
              </a:defRPr>
            </a:lvl1pPr>
          </a:lstStyle>
          <a:p>
            <a:pPr>
              <a:defRPr/>
            </a:pPr>
            <a:fld id="{C6ED9B19-0FBB-466E-A771-D796B88BEC70}" type="datetimeFigureOut">
              <a:rPr lang="en-US"/>
              <a:pPr>
                <a:defRPr/>
              </a:pPr>
              <a:t>3/23/2014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ea typeface="ＭＳ Ｐゴシック" panose="020B0600070205080204" pitchFamily="34"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688B5BE5-F8D0-4762-B8C8-D3617578FE54}" type="slidenum">
              <a:rPr lang="en-US"/>
              <a:pPr>
                <a:defRPr/>
              </a:pPr>
              <a:t>‹#›</a:t>
            </a:fld>
            <a:endParaRPr lang="en-US" dirty="0"/>
          </a:p>
        </p:txBody>
      </p:sp>
    </p:spTree>
    <p:extLst>
      <p:ext uri="{BB962C8B-B14F-4D97-AF65-F5344CB8AC3E}">
        <p14:creationId xmlns:p14="http://schemas.microsoft.com/office/powerpoint/2010/main" val="2711557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Times New Roman"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panose="020B0600070205080204" pitchFamily="34" charset="-128"/>
                <a:cs typeface="Arial" pitchFamily="34" charset="0"/>
              </a:defRPr>
            </a:lvl1pPr>
          </a:lstStyle>
          <a:p>
            <a:pPr>
              <a:defRPr/>
            </a:pPr>
            <a:fld id="{6DA0FF88-8B62-4327-B7A0-FEF74692EB5C}" type="datetimeFigureOut">
              <a:rPr lang="en-US" altLang="en-US"/>
              <a:pPr>
                <a:defRPr/>
              </a:pPr>
              <a:t>3/23/2014</a:t>
            </a:fld>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Times New Roman"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panose="020B0600070205080204" pitchFamily="34" charset="-128"/>
                <a:cs typeface="Arial" panose="020B0604020202020204" pitchFamily="34" charset="0"/>
              </a:defRPr>
            </a:lvl1pPr>
          </a:lstStyle>
          <a:p>
            <a:pPr>
              <a:defRPr/>
            </a:pPr>
            <a:fld id="{1466700B-F1D1-4FFE-A4A9-56AAC5E9FAD5}" type="slidenum">
              <a:rPr lang="en-US" altLang="en-US"/>
              <a:pPr>
                <a:defRPr/>
              </a:pPr>
              <a:t>‹#›</a:t>
            </a:fld>
            <a:endParaRPr lang="en-US" altLang="en-US" dirty="0"/>
          </a:p>
        </p:txBody>
      </p:sp>
    </p:spTree>
    <p:extLst>
      <p:ext uri="{BB962C8B-B14F-4D97-AF65-F5344CB8AC3E}">
        <p14:creationId xmlns:p14="http://schemas.microsoft.com/office/powerpoint/2010/main" val="628947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 title slide background to enhance your Microsoft PowerPoint presentations.</a:t>
            </a:r>
          </a:p>
          <a:p>
            <a:pPr eaLnBrk="1" hangingPunct="1">
              <a:spcBef>
                <a:spcPct val="0"/>
              </a:spcBef>
            </a:pPr>
            <a:endParaRPr lang="en-US" altLang="en-US" dirty="0" smtClean="0"/>
          </a:p>
          <a:p>
            <a:pPr eaLnBrk="1" hangingPunct="1">
              <a:spcBef>
                <a:spcPct val="0"/>
              </a:spcBef>
            </a:pPr>
            <a:r>
              <a:rPr lang="en-US" altLang="en-US" dirty="0" smtClean="0"/>
              <a:t>You can download  this design and over 10,000 more at www.presentationpro.com</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DA2756-CB0C-498C-B50D-25E5A4222CA9}" type="slidenum">
              <a:rPr lang="en-US" altLang="en-US" smtClean="0">
                <a:latin typeface="Times New Roman" panose="02020603050405020304" pitchFamily="18" charset="0"/>
              </a:rPr>
              <a:pPr>
                <a:spcBef>
                  <a:spcPct val="0"/>
                </a:spcBef>
              </a:pPr>
              <a:t>1</a:t>
            </a:fld>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89929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65121A6-C366-4AE0-856A-36CB2DA3E49F}" type="slidenum">
              <a:rPr lang="en-US" altLang="en-US" smtClean="0">
                <a:latin typeface="Times New Roman" panose="02020603050405020304" pitchFamily="18" charset="0"/>
              </a:rPr>
              <a:pPr>
                <a:spcBef>
                  <a:spcPct val="0"/>
                </a:spcBef>
              </a:pPr>
              <a:t>2</a:t>
            </a:fld>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17095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2CEDD7A-3F80-4F2A-95C1-35BC50804345}" type="slidenum">
              <a:rPr lang="en-US" altLang="en-US" sz="1200"/>
              <a:pPr/>
              <a:t>6</a:t>
            </a:fld>
            <a:endParaRPr lang="en-US" altLang="en-US" sz="1200" dirty="0"/>
          </a:p>
        </p:txBody>
      </p:sp>
    </p:spTree>
    <p:extLst>
      <p:ext uri="{BB962C8B-B14F-4D97-AF65-F5344CB8AC3E}">
        <p14:creationId xmlns:p14="http://schemas.microsoft.com/office/powerpoint/2010/main" val="137650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Gorilla  - 23  = 4304 MT – 8,000 lbs</a:t>
            </a:r>
          </a:p>
          <a:p>
            <a:endParaRPr lang="en-US" dirty="0" smtClean="0"/>
          </a:p>
          <a:p>
            <a:r>
              <a:rPr lang="en-US" dirty="0" smtClean="0"/>
              <a:t>Total footprint (impact) </a:t>
            </a:r>
          </a:p>
          <a:p>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148BCEE-B363-4E1F-AD1E-206D12B70123}" type="slidenum">
              <a:rPr lang="en-US" smtClean="0">
                <a:latin typeface="Times New Roman" panose="02020603050405020304" pitchFamily="18" charset="0"/>
              </a:rPr>
              <a:pPr>
                <a:spcBef>
                  <a:spcPct val="0"/>
                </a:spcBef>
              </a:pPr>
              <a:t>7</a:t>
            </a:fld>
            <a:endParaRPr lang="en-US" dirty="0" smtClean="0">
              <a:latin typeface="Times New Roman" panose="02020603050405020304" pitchFamily="18" charset="0"/>
            </a:endParaRPr>
          </a:p>
        </p:txBody>
      </p:sp>
    </p:spTree>
    <p:extLst>
      <p:ext uri="{BB962C8B-B14F-4D97-AF65-F5344CB8AC3E}">
        <p14:creationId xmlns:p14="http://schemas.microsoft.com/office/powerpoint/2010/main" val="254984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36DF198-1A35-4855-9A3C-D7C6A3FC4D5C}" type="slidenum">
              <a:rPr lang="en-US" altLang="en-US" smtClean="0">
                <a:latin typeface="Times" panose="02020603050405020304" pitchFamily="18" charset="0"/>
              </a:rPr>
              <a:pPr>
                <a:spcBef>
                  <a:spcPct val="0"/>
                </a:spcBef>
              </a:pPr>
              <a:t>8</a:t>
            </a:fld>
            <a:endParaRPr lang="en-US" altLang="en-US" dirty="0" smtClean="0">
              <a:latin typeface="Times" panose="02020603050405020304" pitchFamily="18" charset="0"/>
            </a:endParaRPr>
          </a:p>
        </p:txBody>
      </p:sp>
      <p:sp>
        <p:nvSpPr>
          <p:cNvPr id="14339"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Before we start on the more in depth conversation, I would like to present some basic information on why it is important to think about our impacts. Biggest increases last year of beetle infestation in the state were in Larimer County. 2 degree increase means decrease of 21,000acres of water</a:t>
            </a:r>
          </a:p>
        </p:txBody>
      </p:sp>
    </p:spTree>
    <p:extLst>
      <p:ext uri="{BB962C8B-B14F-4D97-AF65-F5344CB8AC3E}">
        <p14:creationId xmlns:p14="http://schemas.microsoft.com/office/powerpoint/2010/main" val="347287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6D094CE-3EE8-4E84-8BFC-2F9C0AC3C5DD}" type="slidenum">
              <a:rPr lang="en-US" altLang="en-US" smtClean="0">
                <a:solidFill>
                  <a:srgbClr val="000000"/>
                </a:solidFill>
                <a:latin typeface="Times New Roman" panose="02020603050405020304" pitchFamily="18" charset="0"/>
              </a:rPr>
              <a:pPr>
                <a:spcBef>
                  <a:spcPct val="0"/>
                </a:spcBef>
              </a:pPr>
              <a:t>9</a:t>
            </a:fld>
            <a:endParaRPr lang="en-US" altLang="en-US" dirty="0" smtClean="0">
              <a:solidFill>
                <a:srgbClr val="000000"/>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Rosa, I don’t get how the stuff you have listed under air pollution are “benefits?”?</a:t>
            </a:r>
          </a:p>
        </p:txBody>
      </p:sp>
    </p:spTree>
    <p:extLst>
      <p:ext uri="{BB962C8B-B14F-4D97-AF65-F5344CB8AC3E}">
        <p14:creationId xmlns:p14="http://schemas.microsoft.com/office/powerpoint/2010/main" val="309161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15963" indent="-274638" defTabSz="931863">
              <a:spcBef>
                <a:spcPct val="30000"/>
              </a:spcBef>
              <a:defRPr sz="1200">
                <a:solidFill>
                  <a:schemeClr val="tx1"/>
                </a:solidFill>
                <a:latin typeface="Arial" panose="020B0604020202020204" pitchFamily="34" charset="0"/>
              </a:defRPr>
            </a:lvl2pPr>
            <a:lvl3pPr marL="1101725" indent="-219075" defTabSz="931863">
              <a:spcBef>
                <a:spcPct val="30000"/>
              </a:spcBef>
              <a:defRPr sz="1200">
                <a:solidFill>
                  <a:schemeClr val="tx1"/>
                </a:solidFill>
                <a:latin typeface="Arial" panose="020B0604020202020204" pitchFamily="34" charset="0"/>
              </a:defRPr>
            </a:lvl3pPr>
            <a:lvl4pPr marL="1541463" indent="-219075" defTabSz="931863">
              <a:spcBef>
                <a:spcPct val="30000"/>
              </a:spcBef>
              <a:defRPr sz="1200">
                <a:solidFill>
                  <a:schemeClr val="tx1"/>
                </a:solidFill>
                <a:latin typeface="Arial" panose="020B0604020202020204" pitchFamily="34" charset="0"/>
              </a:defRPr>
            </a:lvl4pPr>
            <a:lvl5pPr marL="1982788" indent="-219075" defTabSz="931863">
              <a:spcBef>
                <a:spcPct val="30000"/>
              </a:spcBef>
              <a:defRPr sz="1200">
                <a:solidFill>
                  <a:schemeClr val="tx1"/>
                </a:solidFill>
                <a:latin typeface="Arial" panose="020B0604020202020204" pitchFamily="34" charset="0"/>
              </a:defRPr>
            </a:lvl5pPr>
            <a:lvl6pPr marL="2439988" indent="-219075" defTabSz="931863" eaLnBrk="0" fontAlgn="base" hangingPunct="0">
              <a:spcBef>
                <a:spcPct val="30000"/>
              </a:spcBef>
              <a:spcAft>
                <a:spcPct val="0"/>
              </a:spcAft>
              <a:defRPr sz="1200">
                <a:solidFill>
                  <a:schemeClr val="tx1"/>
                </a:solidFill>
                <a:latin typeface="Arial" panose="020B0604020202020204" pitchFamily="34" charset="0"/>
              </a:defRPr>
            </a:lvl6pPr>
            <a:lvl7pPr marL="2897188" indent="-219075" defTabSz="931863" eaLnBrk="0" fontAlgn="base" hangingPunct="0">
              <a:spcBef>
                <a:spcPct val="30000"/>
              </a:spcBef>
              <a:spcAft>
                <a:spcPct val="0"/>
              </a:spcAft>
              <a:defRPr sz="1200">
                <a:solidFill>
                  <a:schemeClr val="tx1"/>
                </a:solidFill>
                <a:latin typeface="Arial" panose="020B0604020202020204" pitchFamily="34" charset="0"/>
              </a:defRPr>
            </a:lvl7pPr>
            <a:lvl8pPr marL="3354388" indent="-219075" defTabSz="931863" eaLnBrk="0" fontAlgn="base" hangingPunct="0">
              <a:spcBef>
                <a:spcPct val="30000"/>
              </a:spcBef>
              <a:spcAft>
                <a:spcPct val="0"/>
              </a:spcAft>
              <a:defRPr sz="1200">
                <a:solidFill>
                  <a:schemeClr val="tx1"/>
                </a:solidFill>
                <a:latin typeface="Arial" panose="020B0604020202020204" pitchFamily="34" charset="0"/>
              </a:defRPr>
            </a:lvl8pPr>
            <a:lvl9pPr marL="3811588" indent="-219075"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7D12AF-C51B-4AA4-834B-46CF0F729D39}" type="slidenum">
              <a:rPr lang="en-US" altLang="en-US" sz="1300"/>
              <a:pPr>
                <a:spcBef>
                  <a:spcPct val="0"/>
                </a:spcBef>
              </a:pPr>
              <a:t>14</a:t>
            </a:fld>
            <a:endParaRPr lang="en-US" altLang="en-US" sz="13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*Only have employee commute data for City Hall which has not been input yet, as that is the only LO site that has had to comply with State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Used 2000 as base year &amp; also included 2006 as data was readily available</a:t>
            </a:r>
          </a:p>
          <a:p>
            <a:pPr eaLnBrk="1" hangingPunct="1"/>
            <a:r>
              <a:rPr lang="en-US" altLang="en-US" smtClean="0">
                <a:latin typeface="Arial" panose="020B0604020202020204" pitchFamily="34" charset="0"/>
              </a:rPr>
              <a:t>Waste area is also a bit less “solid” as data is based number, size and type of containers hauler removes weekly so volumes and types of waste are approximate.</a:t>
            </a:r>
          </a:p>
        </p:txBody>
      </p:sp>
    </p:spTree>
    <p:extLst>
      <p:ext uri="{BB962C8B-B14F-4D97-AF65-F5344CB8AC3E}">
        <p14:creationId xmlns:p14="http://schemas.microsoft.com/office/powerpoint/2010/main" val="71614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American </a:t>
            </a:r>
            <a:r>
              <a:rPr lang="en-US" dirty="0" err="1" smtClean="0"/>
              <a:t>WaterWorks</a:t>
            </a:r>
            <a:r>
              <a:rPr lang="en-US" dirty="0" smtClean="0"/>
              <a:t> Association Research</a:t>
            </a:r>
            <a:r>
              <a:rPr lang="en-US" baseline="0" dirty="0" smtClean="0"/>
              <a:t> Foundation  - gallons per capita column </a:t>
            </a:r>
          </a:p>
          <a:p>
            <a:pPr defTabSz="465887">
              <a:defRPr/>
            </a:pPr>
            <a:r>
              <a:rPr lang="en-US" baseline="0" dirty="0" smtClean="0"/>
              <a:t>Source: LEED Water Efficiency BDC</a:t>
            </a:r>
          </a:p>
          <a:p>
            <a:endParaRPr lang="en-US" baseline="0" dirty="0" smtClean="0"/>
          </a:p>
          <a:p>
            <a:r>
              <a:rPr lang="en-US" baseline="0" dirty="0" smtClean="0"/>
              <a:t>Showerheads 2.75 to 1.75 – 7700 </a:t>
            </a:r>
            <a:r>
              <a:rPr lang="en-US" baseline="0" dirty="0" err="1" smtClean="0"/>
              <a:t>gpy</a:t>
            </a:r>
            <a:r>
              <a:rPr lang="en-US" baseline="0" dirty="0" smtClean="0"/>
              <a:t>  - 25-60% Aerators 3.0 to 1.5 = 17700 </a:t>
            </a:r>
            <a:r>
              <a:rPr lang="en-US" baseline="0" dirty="0" err="1" smtClean="0"/>
              <a:t>gpy</a:t>
            </a:r>
            <a:r>
              <a:rPr lang="en-US" baseline="0" dirty="0" smtClean="0"/>
              <a:t>  - $100 </a:t>
            </a:r>
            <a:r>
              <a:rPr lang="en-US" baseline="0" dirty="0" err="1" smtClean="0"/>
              <a:t>yr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60D0D62-03CB-FC40-86B9-3258BA2F7568}" type="slidenum">
              <a:rPr lang="en-US" smtClean="0"/>
              <a:t>19</a:t>
            </a:fld>
            <a:endParaRPr lang="en-US" dirty="0"/>
          </a:p>
        </p:txBody>
      </p:sp>
    </p:spTree>
    <p:extLst>
      <p:ext uri="{BB962C8B-B14F-4D97-AF65-F5344CB8AC3E}">
        <p14:creationId xmlns:p14="http://schemas.microsoft.com/office/powerpoint/2010/main" val="209362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ea typeface="ＭＳ Ｐゴシック" charset="0"/>
              </a:rPr>
              <a:t>Once a picture of the Strategy Story was complete, we refined the strategy map to reflect a horizontal view of the strategy, less hierarchical. This Strategy maps reflects similar components of the 2012 Strategy Map:</a:t>
            </a:r>
          </a:p>
          <a:p>
            <a:pPr marL="228557" indent="-228557">
              <a:buFontTx/>
              <a:buAutoNum type="arabicPeriod"/>
              <a:defRPr/>
            </a:pPr>
            <a:r>
              <a:rPr lang="en-US" dirty="0" smtClean="0">
                <a:ea typeface="ＭＳ Ｐゴシック" charset="0"/>
              </a:rPr>
              <a:t>We still listen to our customers and stakeholders, and are driven by the Mission, Vision and Values. </a:t>
            </a:r>
          </a:p>
          <a:p>
            <a:pPr marL="228557" indent="-228557">
              <a:buFontTx/>
              <a:buAutoNum type="arabicPeriod"/>
              <a:defRPr/>
            </a:pPr>
            <a:r>
              <a:rPr lang="en-US" dirty="0" smtClean="0">
                <a:ea typeface="ＭＳ Ｐゴシック" charset="0"/>
              </a:rPr>
              <a:t>We organized our strategy around “our work”, or the </a:t>
            </a:r>
            <a:r>
              <a:rPr lang="en-US" b="1" dirty="0" smtClean="0">
                <a:ea typeface="ＭＳ Ｐゴシック" charset="0"/>
              </a:rPr>
              <a:t>Key Outcomes </a:t>
            </a:r>
            <a:r>
              <a:rPr lang="en-US" dirty="0" smtClean="0">
                <a:ea typeface="ＭＳ Ｐゴシック" charset="0"/>
              </a:rPr>
              <a:t>of what we have committed to the community (name the outcome areas).</a:t>
            </a:r>
          </a:p>
          <a:p>
            <a:pPr marL="228557" indent="-228557">
              <a:buFontTx/>
              <a:buAutoNum type="arabicPeriod"/>
              <a:defRPr/>
            </a:pPr>
            <a:r>
              <a:rPr lang="en-US" dirty="0" smtClean="0">
                <a:ea typeface="ＭＳ Ｐゴシック" charset="0"/>
              </a:rPr>
              <a:t>We described the purpose each Key Outcome in the </a:t>
            </a:r>
            <a:r>
              <a:rPr lang="en-US" b="1" dirty="0" smtClean="0">
                <a:ea typeface="ＭＳ Ｐゴシック" charset="0"/>
              </a:rPr>
              <a:t>Strategic Objective</a:t>
            </a:r>
            <a:r>
              <a:rPr lang="en-US" dirty="0" smtClean="0">
                <a:ea typeface="ＭＳ Ｐゴシック" charset="0"/>
              </a:rPr>
              <a:t>. (read one of the Key Outcomes and Strategic Objective that relates to the team you are presenting to as an example). For example, the “outcome” of a High Performing Government is that we “Deliver an efficient, innovative, transparent, effective and collaborative city government”</a:t>
            </a:r>
          </a:p>
          <a:p>
            <a:pPr marL="228557" indent="-228557">
              <a:buFontTx/>
              <a:buAutoNum type="arabicPeriod"/>
              <a:defRPr/>
            </a:pPr>
            <a:r>
              <a:rPr lang="en-US" dirty="0" smtClean="0">
                <a:ea typeface="ＭＳ Ｐゴシック" charset="0"/>
              </a:rPr>
              <a:t>In order to meet our Strategic Objective, we created </a:t>
            </a:r>
            <a:r>
              <a:rPr lang="en-US" b="1" dirty="0" smtClean="0">
                <a:ea typeface="ＭＳ Ｐゴシック" charset="0"/>
              </a:rPr>
              <a:t>Strategic Goals </a:t>
            </a:r>
            <a:r>
              <a:rPr lang="en-US" dirty="0" smtClean="0">
                <a:ea typeface="ＭＳ Ｐゴシック" charset="0"/>
              </a:rPr>
              <a:t>for each of the Key Outcomes. </a:t>
            </a:r>
            <a:r>
              <a:rPr lang="en-US" b="1" dirty="0" smtClean="0">
                <a:ea typeface="ＭＳ Ｐゴシック" charset="0"/>
              </a:rPr>
              <a:t>Initiatives  </a:t>
            </a:r>
            <a:r>
              <a:rPr lang="en-US" dirty="0" smtClean="0">
                <a:ea typeface="ＭＳ Ｐゴシック" charset="0"/>
              </a:rPr>
              <a:t>are the actions we will complete in the next 1-2 years. The Initiatives directly relate to the work we do each day.  </a:t>
            </a:r>
          </a:p>
          <a:p>
            <a:pPr marL="228557" indent="-228557">
              <a:buFontTx/>
              <a:buAutoNum type="arabicPeriod"/>
              <a:defRPr/>
            </a:pPr>
            <a:r>
              <a:rPr lang="en-US" dirty="0" smtClean="0">
                <a:ea typeface="ＭＳ Ｐゴシック" charset="0"/>
              </a:rPr>
              <a:t>Have a handout of the strategic plan and refer to the Strategic Goals and Initiatives. Highlight a couple of the Strategic Goals that relate to the department you are presenting to. </a:t>
            </a:r>
          </a:p>
          <a:p>
            <a:pPr marL="228557" indent="-228557">
              <a:buFontTx/>
              <a:buAutoNum type="arabicPeriod"/>
              <a:defRPr/>
            </a:pPr>
            <a:r>
              <a:rPr lang="en-US" dirty="0" smtClean="0">
                <a:ea typeface="ＭＳ Ｐゴシック" charset="0"/>
              </a:rPr>
              <a:t>Note the final link in the flow is the department and individual goals. </a:t>
            </a:r>
            <a:r>
              <a:rPr lang="en-US" b="1" dirty="0" smtClean="0">
                <a:ea typeface="ＭＳ Ｐゴシック" charset="0"/>
              </a:rPr>
              <a:t>This is where the real work gets done! </a:t>
            </a:r>
            <a:r>
              <a:rPr lang="en-US" dirty="0" smtClean="0">
                <a:ea typeface="ＭＳ Ｐゴシック" charset="0"/>
              </a:rPr>
              <a:t>Communication and input flows both ways- from departments, teams  and individuals to the broader organization, and from the organization to the teams and individual contributors. </a:t>
            </a:r>
            <a:endParaRPr lang="en-US" b="1" dirty="0">
              <a:ea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1363" indent="-284163">
              <a:spcBef>
                <a:spcPct val="30000"/>
              </a:spcBef>
              <a:defRPr sz="1200">
                <a:solidFill>
                  <a:schemeClr val="tx1"/>
                </a:solidFill>
                <a:latin typeface="Calibri" panose="020F0502020204030204" pitchFamily="34" charset="0"/>
                <a:ea typeface="MS PGothic" panose="020B0600070205080204" pitchFamily="34" charset="-128"/>
              </a:defRPr>
            </a:lvl2pPr>
            <a:lvl3pPr marL="1139825" indent="-227013">
              <a:spcBef>
                <a:spcPct val="30000"/>
              </a:spcBef>
              <a:defRPr sz="1200">
                <a:solidFill>
                  <a:schemeClr val="tx1"/>
                </a:solidFill>
                <a:latin typeface="Calibri" panose="020F0502020204030204" pitchFamily="34" charset="0"/>
                <a:ea typeface="MS PGothic" panose="020B0600070205080204" pitchFamily="34" charset="-128"/>
              </a:defRPr>
            </a:lvl3pPr>
            <a:lvl4pPr marL="1597025" indent="-227013">
              <a:spcBef>
                <a:spcPct val="30000"/>
              </a:spcBef>
              <a:defRPr sz="1200">
                <a:solidFill>
                  <a:schemeClr val="tx1"/>
                </a:solidFill>
                <a:latin typeface="Calibri" panose="020F0502020204030204" pitchFamily="34" charset="0"/>
                <a:ea typeface="MS PGothic" panose="020B0600070205080204" pitchFamily="34" charset="-128"/>
              </a:defRPr>
            </a:lvl4pPr>
            <a:lvl5pPr marL="2052638" indent="-227013">
              <a:spcBef>
                <a:spcPct val="30000"/>
              </a:spcBef>
              <a:defRPr sz="1200">
                <a:solidFill>
                  <a:schemeClr val="tx1"/>
                </a:solidFill>
                <a:latin typeface="Calibri" panose="020F0502020204030204" pitchFamily="34" charset="0"/>
                <a:ea typeface="MS PGothic" panose="020B0600070205080204" pitchFamily="34" charset="-128"/>
              </a:defRPr>
            </a:lvl5pPr>
            <a:lvl6pPr marL="2509838" indent="-2270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7038" indent="-2270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4238" indent="-2270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1438" indent="-2270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8F04333-37D6-4874-972E-49E645BC052B}"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65441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0287"/>
            <a:ext cx="4419599" cy="3308775"/>
          </a:xfrm>
          <a:prstGeom prst="rect">
            <a:avLst/>
          </a:prstGeom>
          <a:gradFill>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gradFill>
          <a:ln w="9525">
            <a:solidFill>
              <a:schemeClr val="tx2"/>
            </a:solidFill>
            <a:miter lim="800000"/>
            <a:headEnd/>
            <a:tailEnd/>
          </a:ln>
          <a:effectLst/>
          <a:extLst/>
        </p:spPr>
      </p:pic>
      <p:pic>
        <p:nvPicPr>
          <p:cNvPr id="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2263"/>
            <a:ext cx="45720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940179"/>
            <a:ext cx="7772400" cy="1470025"/>
          </a:xfrm>
        </p:spPr>
        <p:txBody>
          <a:bodyPr/>
          <a:lstStyle>
            <a:lvl1pPr algn="ctr">
              <a:defRPr>
                <a:solidFill>
                  <a:schemeClr val="tx2"/>
                </a:solidFill>
                <a:effectLst>
                  <a:reflection blurRad="6350" stA="55000" endA="3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6200" y="1119907"/>
            <a:ext cx="4267200" cy="1752600"/>
          </a:xfrm>
        </p:spPr>
        <p:txBody>
          <a:bodyPr/>
          <a:lstStyle>
            <a:lvl1pPr marL="0" indent="0" algn="ctr">
              <a:buNone/>
              <a:defRPr>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www.PresentationPro.com</a:t>
            </a:r>
          </a:p>
        </p:txBody>
      </p:sp>
      <p:sp>
        <p:nvSpPr>
          <p:cNvPr id="8" name="Slide Number Placeholder 5"/>
          <p:cNvSpPr>
            <a:spLocks noGrp="1"/>
          </p:cNvSpPr>
          <p:nvPr>
            <p:ph type="sldNum" sz="quarter" idx="12"/>
          </p:nvPr>
        </p:nvSpPr>
        <p:spPr/>
        <p:txBody>
          <a:bodyPr/>
          <a:lstStyle>
            <a:lvl1pPr>
              <a:defRPr/>
            </a:lvl1pPr>
          </a:lstStyle>
          <a:p>
            <a:pPr>
              <a:defRPr/>
            </a:pPr>
            <a:fld id="{BAD7DDEB-1EE8-40A4-834E-4E4B3E123F47}" type="slidenum">
              <a:rPr lang="en-US" altLang="en-US"/>
              <a:pPr>
                <a:defRPr/>
              </a:pPr>
              <a:t>‹#›</a:t>
            </a:fld>
            <a:endParaRPr lang="en-US" altLang="en-US" dirty="0"/>
          </a:p>
        </p:txBody>
      </p:sp>
    </p:spTree>
    <p:extLst>
      <p:ext uri="{BB962C8B-B14F-4D97-AF65-F5344CB8AC3E}">
        <p14:creationId xmlns:p14="http://schemas.microsoft.com/office/powerpoint/2010/main" val="48728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www.PresentationPro.com</a:t>
            </a:r>
          </a:p>
        </p:txBody>
      </p:sp>
      <p:sp>
        <p:nvSpPr>
          <p:cNvPr id="6" name="Slide Number Placeholder 5"/>
          <p:cNvSpPr>
            <a:spLocks noGrp="1"/>
          </p:cNvSpPr>
          <p:nvPr>
            <p:ph type="sldNum" sz="quarter" idx="12"/>
          </p:nvPr>
        </p:nvSpPr>
        <p:spPr/>
        <p:txBody>
          <a:bodyPr/>
          <a:lstStyle>
            <a:lvl1pPr>
              <a:defRPr/>
            </a:lvl1pPr>
          </a:lstStyle>
          <a:p>
            <a:pPr>
              <a:defRPr/>
            </a:pPr>
            <a:fld id="{081A3A9C-6134-4602-88A3-C42E11D3B80B}" type="slidenum">
              <a:rPr lang="en-US" altLang="en-US"/>
              <a:pPr>
                <a:defRPr/>
              </a:pPr>
              <a:t>‹#›</a:t>
            </a:fld>
            <a:endParaRPr lang="en-US" altLang="en-US" dirty="0"/>
          </a:p>
        </p:txBody>
      </p:sp>
    </p:spTree>
    <p:extLst>
      <p:ext uri="{BB962C8B-B14F-4D97-AF65-F5344CB8AC3E}">
        <p14:creationId xmlns:p14="http://schemas.microsoft.com/office/powerpoint/2010/main" val="260785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www.PresentationPro.com</a:t>
            </a:r>
          </a:p>
        </p:txBody>
      </p:sp>
      <p:sp>
        <p:nvSpPr>
          <p:cNvPr id="6" name="Slide Number Placeholder 5"/>
          <p:cNvSpPr>
            <a:spLocks noGrp="1"/>
          </p:cNvSpPr>
          <p:nvPr>
            <p:ph type="sldNum" sz="quarter" idx="12"/>
          </p:nvPr>
        </p:nvSpPr>
        <p:spPr/>
        <p:txBody>
          <a:bodyPr/>
          <a:lstStyle>
            <a:lvl1pPr>
              <a:defRPr/>
            </a:lvl1pPr>
          </a:lstStyle>
          <a:p>
            <a:pPr>
              <a:defRPr/>
            </a:pPr>
            <a:fld id="{0E8F79B4-E4E7-4D93-85A4-870C7AEB0893}" type="slidenum">
              <a:rPr lang="en-US" altLang="en-US"/>
              <a:pPr>
                <a:defRPr/>
              </a:pPr>
              <a:t>‹#›</a:t>
            </a:fld>
            <a:endParaRPr lang="en-US" altLang="en-US" dirty="0"/>
          </a:p>
        </p:txBody>
      </p:sp>
    </p:spTree>
    <p:extLst>
      <p:ext uri="{BB962C8B-B14F-4D97-AF65-F5344CB8AC3E}">
        <p14:creationId xmlns:p14="http://schemas.microsoft.com/office/powerpoint/2010/main" val="1756335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343755"/>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543300"/>
            <a:ext cx="77724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1571361"/>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43300"/>
            <a:ext cx="3810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9015275"/>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grpSp>
        <p:nvGrpSpPr>
          <p:cNvPr id="5" name="Grupo 2"/>
          <p:cNvGrpSpPr>
            <a:grpSpLocks/>
          </p:cNvGrpSpPr>
          <p:nvPr userDrawn="1"/>
        </p:nvGrpSpPr>
        <p:grpSpPr bwMode="auto">
          <a:xfrm>
            <a:off x="539750" y="2060575"/>
            <a:ext cx="4103688" cy="4249738"/>
            <a:chOff x="3676650" y="3981450"/>
            <a:chExt cx="5314950" cy="2163763"/>
          </a:xfrm>
        </p:grpSpPr>
        <p:sp>
          <p:nvSpPr>
            <p:cNvPr id="6" name="Rectangle 23"/>
            <p:cNvSpPr>
              <a:spLocks noChangeArrowheads="1"/>
            </p:cNvSpPr>
            <p:nvPr/>
          </p:nvSpPr>
          <p:spPr bwMode="auto">
            <a:xfrm>
              <a:off x="3810295" y="4114816"/>
              <a:ext cx="5181305" cy="2030397"/>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smtClean="0">
                <a:latin typeface="Trebuchet MS" panose="020B0603020202020204" pitchFamily="34" charset="0"/>
                <a:ea typeface="ＭＳ Ｐゴシック" panose="020B0600070205080204" pitchFamily="34" charset="-128"/>
              </a:endParaRPr>
            </a:p>
          </p:txBody>
        </p:sp>
        <p:sp>
          <p:nvSpPr>
            <p:cNvPr id="7" name="Rectangle 23"/>
            <p:cNvSpPr>
              <a:spLocks noChangeArrowheads="1"/>
            </p:cNvSpPr>
            <p:nvPr/>
          </p:nvSpPr>
          <p:spPr bwMode="auto">
            <a:xfrm>
              <a:off x="3748613" y="3981450"/>
              <a:ext cx="5181305" cy="20303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smtClean="0">
                <a:latin typeface="Trebuchet MS" panose="020B0603020202020204" pitchFamily="34" charset="0"/>
                <a:ea typeface="ＭＳ Ｐゴシック" panose="020B0600070205080204" pitchFamily="34" charset="-128"/>
              </a:endParaRPr>
            </a:p>
          </p:txBody>
        </p:sp>
        <p:sp>
          <p:nvSpPr>
            <p:cNvPr id="8" name="Rectangle 23"/>
            <p:cNvSpPr>
              <a:spLocks noChangeArrowheads="1"/>
            </p:cNvSpPr>
            <p:nvPr/>
          </p:nvSpPr>
          <p:spPr bwMode="auto">
            <a:xfrm>
              <a:off x="3676650" y="4054195"/>
              <a:ext cx="5181305" cy="2028780"/>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smtClean="0">
                <a:latin typeface="Trebuchet MS" panose="020B0603020202020204" pitchFamily="34" charset="0"/>
                <a:ea typeface="ＭＳ Ｐゴシック" panose="020B0600070205080204" pitchFamily="34" charset="-128"/>
              </a:endParaRPr>
            </a:p>
          </p:txBody>
        </p:sp>
      </p:grpSp>
      <p:sp>
        <p:nvSpPr>
          <p:cNvPr id="3" name="Marcador de Posição do Texto 2"/>
          <p:cNvSpPr>
            <a:spLocks noGrp="1"/>
          </p:cNvSpPr>
          <p:nvPr>
            <p:ph type="body" sz="quarter" idx="10"/>
          </p:nvPr>
        </p:nvSpPr>
        <p:spPr>
          <a:xfrm>
            <a:off x="684213" y="2060849"/>
            <a:ext cx="3816350" cy="3960813"/>
          </a:xfrm>
          <a:prstGeom prst="rect">
            <a:avLst/>
          </a:prstGeom>
        </p:spPr>
        <p:txBody>
          <a:bodyPr/>
          <a:lstStyle>
            <a:lvl1pPr>
              <a:defRPr>
                <a:solidFill>
                  <a:srgbClr val="007DC8"/>
                </a:solidFill>
                <a:latin typeface="Trebuchet MS" panose="020B0603020202020204" pitchFamily="34" charset="0"/>
              </a:defRPr>
            </a:lvl1pPr>
            <a:lvl2pPr>
              <a:defRPr>
                <a:solidFill>
                  <a:schemeClr val="bg1"/>
                </a:solidFill>
                <a:latin typeface="Trebuchet MS" panose="020B0603020202020204" pitchFamily="34" charset="0"/>
              </a:defRPr>
            </a:lvl2pPr>
            <a:lvl3pPr>
              <a:defRPr baseline="0">
                <a:solidFill>
                  <a:schemeClr val="bg1"/>
                </a:solidFill>
                <a:latin typeface="Trebuchet MS" panose="020B0603020202020204" pitchFamily="34" charset="0"/>
              </a:defRPr>
            </a:lvl3pPr>
            <a:lvl4pPr>
              <a:defRPr>
                <a:solidFill>
                  <a:schemeClr val="bg1"/>
                </a:solidFill>
                <a:latin typeface="Trebuchet MS" panose="020B0603020202020204" pitchFamily="34" charset="0"/>
              </a:defRPr>
            </a:lvl4pPr>
            <a:lvl5pPr>
              <a:defRPr>
                <a:solidFill>
                  <a:schemeClr val="bg1"/>
                </a:solidFill>
                <a:latin typeface="Trebuchet MS" panose="020B0603020202020204" pitchFamily="34" charset="0"/>
              </a:defRPr>
            </a:lvl5pPr>
          </a:lstStyle>
          <a:p>
            <a:pPr lvl="0"/>
            <a:r>
              <a:rPr lang="pt-PT" dirty="0" smtClean="0"/>
              <a:t>Clique para editar os estilos</a:t>
            </a:r>
          </a:p>
          <a:p>
            <a:pPr lvl="1"/>
            <a:r>
              <a:rPr lang="pt-PT" dirty="0" smtClean="0"/>
              <a:t>Segundo nível</a:t>
            </a:r>
          </a:p>
          <a:p>
            <a:pPr lvl="2"/>
            <a:r>
              <a:rPr lang="pt-PT" dirty="0" smtClean="0"/>
              <a:t>Terceiro nível</a:t>
            </a:r>
          </a:p>
        </p:txBody>
      </p:sp>
      <p:sp>
        <p:nvSpPr>
          <p:cNvPr id="4" name="Marcador de Posição do Texto 2"/>
          <p:cNvSpPr>
            <a:spLocks noGrp="1"/>
          </p:cNvSpPr>
          <p:nvPr>
            <p:ph type="body" sz="quarter" idx="11"/>
          </p:nvPr>
        </p:nvSpPr>
        <p:spPr>
          <a:xfrm>
            <a:off x="4644008" y="2060849"/>
            <a:ext cx="3816350" cy="3960813"/>
          </a:xfrm>
          <a:prstGeom prst="rect">
            <a:avLst/>
          </a:prstGeom>
        </p:spPr>
        <p:txBody>
          <a:bodyPr/>
          <a:lstStyle>
            <a:lvl1pPr>
              <a:defRPr>
                <a:solidFill>
                  <a:srgbClr val="007DC8"/>
                </a:solidFill>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pt-PT" smtClean="0"/>
              <a:t>Clique para editar os estilos</a:t>
            </a:r>
          </a:p>
          <a:p>
            <a:pPr lvl="1"/>
            <a:r>
              <a:rPr lang="pt-PT" smtClean="0"/>
              <a:t>Segundo nível</a:t>
            </a:r>
          </a:p>
          <a:p>
            <a:pPr lvl="2"/>
            <a:r>
              <a:rPr lang="pt-PT" smtClean="0"/>
              <a:t>Terceiro nível</a:t>
            </a:r>
          </a:p>
        </p:txBody>
      </p:sp>
      <p:sp>
        <p:nvSpPr>
          <p:cNvPr id="14" name="Marcador de Posição de Conteúdo 13"/>
          <p:cNvSpPr>
            <a:spLocks noGrp="1"/>
          </p:cNvSpPr>
          <p:nvPr>
            <p:ph sz="quarter" idx="12"/>
          </p:nvPr>
        </p:nvSpPr>
        <p:spPr>
          <a:xfrm>
            <a:off x="684212" y="476250"/>
            <a:ext cx="7775575" cy="1439863"/>
          </a:xfrm>
          <a:prstGeom prst="rect">
            <a:avLst/>
          </a:prstGeom>
        </p:spPr>
        <p:txBody>
          <a:bodyPr/>
          <a:lstStyle>
            <a:lvl1pPr marL="0" indent="0" algn="r">
              <a:buNone/>
              <a:defRPr sz="4400">
                <a:solidFill>
                  <a:srgbClr val="007DC8"/>
                </a:solidFill>
              </a:defRPr>
            </a:lvl1pPr>
          </a:lstStyle>
          <a:p>
            <a:pPr lvl="0"/>
            <a:r>
              <a:rPr lang="pt-PT" dirty="0" smtClean="0"/>
              <a:t>Clique para editar os estilos</a:t>
            </a:r>
          </a:p>
        </p:txBody>
      </p:sp>
    </p:spTree>
    <p:extLst>
      <p:ext uri="{BB962C8B-B14F-4D97-AF65-F5344CB8AC3E}">
        <p14:creationId xmlns:p14="http://schemas.microsoft.com/office/powerpoint/2010/main" val="262544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www.PresentationPro.com</a:t>
            </a:r>
          </a:p>
        </p:txBody>
      </p:sp>
      <p:sp>
        <p:nvSpPr>
          <p:cNvPr id="6" name="Slide Number Placeholder 5"/>
          <p:cNvSpPr>
            <a:spLocks noGrp="1"/>
          </p:cNvSpPr>
          <p:nvPr>
            <p:ph type="sldNum" sz="quarter" idx="12"/>
          </p:nvPr>
        </p:nvSpPr>
        <p:spPr/>
        <p:txBody>
          <a:bodyPr/>
          <a:lstStyle>
            <a:lvl1pPr>
              <a:defRPr/>
            </a:lvl1pPr>
          </a:lstStyle>
          <a:p>
            <a:pPr>
              <a:defRPr/>
            </a:pPr>
            <a:fld id="{DAE8B1EF-DCF6-44CF-96C6-5906751F6636}" type="slidenum">
              <a:rPr lang="en-US" altLang="en-US"/>
              <a:pPr>
                <a:defRPr/>
              </a:pPr>
              <a:t>‹#›</a:t>
            </a:fld>
            <a:endParaRPr lang="en-US" altLang="en-US" dirty="0"/>
          </a:p>
        </p:txBody>
      </p:sp>
    </p:spTree>
    <p:extLst>
      <p:ext uri="{BB962C8B-B14F-4D97-AF65-F5344CB8AC3E}">
        <p14:creationId xmlns:p14="http://schemas.microsoft.com/office/powerpoint/2010/main" val="277722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www.PresentationPro.com</a:t>
            </a:r>
          </a:p>
        </p:txBody>
      </p:sp>
      <p:sp>
        <p:nvSpPr>
          <p:cNvPr id="6" name="Slide Number Placeholder 5"/>
          <p:cNvSpPr>
            <a:spLocks noGrp="1"/>
          </p:cNvSpPr>
          <p:nvPr>
            <p:ph type="sldNum" sz="quarter" idx="12"/>
          </p:nvPr>
        </p:nvSpPr>
        <p:spPr/>
        <p:txBody>
          <a:bodyPr/>
          <a:lstStyle>
            <a:lvl1pPr>
              <a:defRPr/>
            </a:lvl1pPr>
          </a:lstStyle>
          <a:p>
            <a:pPr>
              <a:defRPr/>
            </a:pPr>
            <a:fld id="{913DA029-5EAF-47B9-A305-3C3D2ACF2F9D}" type="slidenum">
              <a:rPr lang="en-US" altLang="en-US"/>
              <a:pPr>
                <a:defRPr/>
              </a:pPr>
              <a:t>‹#›</a:t>
            </a:fld>
            <a:endParaRPr lang="en-US" altLang="en-US" dirty="0"/>
          </a:p>
        </p:txBody>
      </p:sp>
    </p:spTree>
    <p:extLst>
      <p:ext uri="{BB962C8B-B14F-4D97-AF65-F5344CB8AC3E}">
        <p14:creationId xmlns:p14="http://schemas.microsoft.com/office/powerpoint/2010/main" val="382196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www.PresentationPro.com</a:t>
            </a:r>
          </a:p>
        </p:txBody>
      </p:sp>
      <p:sp>
        <p:nvSpPr>
          <p:cNvPr id="7" name="Slide Number Placeholder 5"/>
          <p:cNvSpPr>
            <a:spLocks noGrp="1"/>
          </p:cNvSpPr>
          <p:nvPr>
            <p:ph type="sldNum" sz="quarter" idx="12"/>
          </p:nvPr>
        </p:nvSpPr>
        <p:spPr/>
        <p:txBody>
          <a:bodyPr/>
          <a:lstStyle>
            <a:lvl1pPr>
              <a:defRPr/>
            </a:lvl1pPr>
          </a:lstStyle>
          <a:p>
            <a:pPr>
              <a:defRPr/>
            </a:pPr>
            <a:fld id="{BC1DCAA6-D59B-4211-952C-7C4FFCA68752}" type="slidenum">
              <a:rPr lang="en-US" altLang="en-US"/>
              <a:pPr>
                <a:defRPr/>
              </a:pPr>
              <a:t>‹#›</a:t>
            </a:fld>
            <a:endParaRPr lang="en-US" altLang="en-US" dirty="0"/>
          </a:p>
        </p:txBody>
      </p:sp>
    </p:spTree>
    <p:extLst>
      <p:ext uri="{BB962C8B-B14F-4D97-AF65-F5344CB8AC3E}">
        <p14:creationId xmlns:p14="http://schemas.microsoft.com/office/powerpoint/2010/main" val="167481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www.PresentationPro.com</a:t>
            </a:r>
          </a:p>
        </p:txBody>
      </p:sp>
      <p:sp>
        <p:nvSpPr>
          <p:cNvPr id="9" name="Slide Number Placeholder 5"/>
          <p:cNvSpPr>
            <a:spLocks noGrp="1"/>
          </p:cNvSpPr>
          <p:nvPr>
            <p:ph type="sldNum" sz="quarter" idx="12"/>
          </p:nvPr>
        </p:nvSpPr>
        <p:spPr/>
        <p:txBody>
          <a:bodyPr/>
          <a:lstStyle>
            <a:lvl1pPr>
              <a:defRPr/>
            </a:lvl1pPr>
          </a:lstStyle>
          <a:p>
            <a:pPr>
              <a:defRPr/>
            </a:pPr>
            <a:fld id="{E3FD99E7-407F-4625-9B7C-2C9A48572E5E}" type="slidenum">
              <a:rPr lang="en-US" altLang="en-US"/>
              <a:pPr>
                <a:defRPr/>
              </a:pPr>
              <a:t>‹#›</a:t>
            </a:fld>
            <a:endParaRPr lang="en-US" altLang="en-US" dirty="0"/>
          </a:p>
        </p:txBody>
      </p:sp>
    </p:spTree>
    <p:extLst>
      <p:ext uri="{BB962C8B-B14F-4D97-AF65-F5344CB8AC3E}">
        <p14:creationId xmlns:p14="http://schemas.microsoft.com/office/powerpoint/2010/main" val="390098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www.PresentationPro.com</a:t>
            </a:r>
          </a:p>
        </p:txBody>
      </p:sp>
      <p:sp>
        <p:nvSpPr>
          <p:cNvPr id="5" name="Slide Number Placeholder 5"/>
          <p:cNvSpPr>
            <a:spLocks noGrp="1"/>
          </p:cNvSpPr>
          <p:nvPr>
            <p:ph type="sldNum" sz="quarter" idx="12"/>
          </p:nvPr>
        </p:nvSpPr>
        <p:spPr/>
        <p:txBody>
          <a:bodyPr/>
          <a:lstStyle>
            <a:lvl1pPr>
              <a:defRPr/>
            </a:lvl1pPr>
          </a:lstStyle>
          <a:p>
            <a:pPr>
              <a:defRPr/>
            </a:pPr>
            <a:fld id="{E2302590-0EF0-4327-A2F7-1F1347EF06BF}" type="slidenum">
              <a:rPr lang="en-US" altLang="en-US"/>
              <a:pPr>
                <a:defRPr/>
              </a:pPr>
              <a:t>‹#›</a:t>
            </a:fld>
            <a:endParaRPr lang="en-US" altLang="en-US" dirty="0"/>
          </a:p>
        </p:txBody>
      </p:sp>
    </p:spTree>
    <p:extLst>
      <p:ext uri="{BB962C8B-B14F-4D97-AF65-F5344CB8AC3E}">
        <p14:creationId xmlns:p14="http://schemas.microsoft.com/office/powerpoint/2010/main" val="370507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www.PresentationPro.com</a:t>
            </a:r>
          </a:p>
        </p:txBody>
      </p:sp>
      <p:sp>
        <p:nvSpPr>
          <p:cNvPr id="4" name="Slide Number Placeholder 5"/>
          <p:cNvSpPr>
            <a:spLocks noGrp="1"/>
          </p:cNvSpPr>
          <p:nvPr>
            <p:ph type="sldNum" sz="quarter" idx="12"/>
          </p:nvPr>
        </p:nvSpPr>
        <p:spPr/>
        <p:txBody>
          <a:bodyPr/>
          <a:lstStyle>
            <a:lvl1pPr>
              <a:defRPr/>
            </a:lvl1pPr>
          </a:lstStyle>
          <a:p>
            <a:pPr>
              <a:defRPr/>
            </a:pPr>
            <a:fld id="{E0D8CB2E-DDCA-49BF-A172-CBD55D6674A4}" type="slidenum">
              <a:rPr lang="en-US" altLang="en-US"/>
              <a:pPr>
                <a:defRPr/>
              </a:pPr>
              <a:t>‹#›</a:t>
            </a:fld>
            <a:endParaRPr lang="en-US" altLang="en-US" dirty="0"/>
          </a:p>
        </p:txBody>
      </p:sp>
    </p:spTree>
    <p:extLst>
      <p:ext uri="{BB962C8B-B14F-4D97-AF65-F5344CB8AC3E}">
        <p14:creationId xmlns:p14="http://schemas.microsoft.com/office/powerpoint/2010/main" val="293421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www.PresentationPro.com</a:t>
            </a:r>
          </a:p>
        </p:txBody>
      </p:sp>
      <p:sp>
        <p:nvSpPr>
          <p:cNvPr id="7" name="Slide Number Placeholder 5"/>
          <p:cNvSpPr>
            <a:spLocks noGrp="1"/>
          </p:cNvSpPr>
          <p:nvPr>
            <p:ph type="sldNum" sz="quarter" idx="12"/>
          </p:nvPr>
        </p:nvSpPr>
        <p:spPr/>
        <p:txBody>
          <a:bodyPr/>
          <a:lstStyle>
            <a:lvl1pPr>
              <a:defRPr/>
            </a:lvl1pPr>
          </a:lstStyle>
          <a:p>
            <a:pPr>
              <a:defRPr/>
            </a:pPr>
            <a:fld id="{6634D690-DA9C-4597-8D7B-3583770E60C8}" type="slidenum">
              <a:rPr lang="en-US" altLang="en-US"/>
              <a:pPr>
                <a:defRPr/>
              </a:pPr>
              <a:t>‹#›</a:t>
            </a:fld>
            <a:endParaRPr lang="en-US" altLang="en-US" dirty="0"/>
          </a:p>
        </p:txBody>
      </p:sp>
    </p:spTree>
    <p:extLst>
      <p:ext uri="{BB962C8B-B14F-4D97-AF65-F5344CB8AC3E}">
        <p14:creationId xmlns:p14="http://schemas.microsoft.com/office/powerpoint/2010/main" val="307421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www.PresentationPro.com</a:t>
            </a:r>
          </a:p>
        </p:txBody>
      </p:sp>
      <p:sp>
        <p:nvSpPr>
          <p:cNvPr id="7" name="Slide Number Placeholder 5"/>
          <p:cNvSpPr>
            <a:spLocks noGrp="1"/>
          </p:cNvSpPr>
          <p:nvPr>
            <p:ph type="sldNum" sz="quarter" idx="12"/>
          </p:nvPr>
        </p:nvSpPr>
        <p:spPr/>
        <p:txBody>
          <a:bodyPr/>
          <a:lstStyle>
            <a:lvl1pPr>
              <a:defRPr/>
            </a:lvl1pPr>
          </a:lstStyle>
          <a:p>
            <a:pPr>
              <a:defRPr/>
            </a:pPr>
            <a:fld id="{F3E6B94C-1D01-4F18-A748-141EEAF06C3C}" type="slidenum">
              <a:rPr lang="en-US" altLang="en-US"/>
              <a:pPr>
                <a:defRPr/>
              </a:pPr>
              <a:t>‹#›</a:t>
            </a:fld>
            <a:endParaRPr lang="en-US" altLang="en-US" dirty="0"/>
          </a:p>
        </p:txBody>
      </p:sp>
    </p:spTree>
    <p:extLst>
      <p:ext uri="{BB962C8B-B14F-4D97-AF65-F5344CB8AC3E}">
        <p14:creationId xmlns:p14="http://schemas.microsoft.com/office/powerpoint/2010/main" val="258721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a:srcRect/>
          <a:stretch>
            <a:fillRect/>
          </a:stretch>
        </p:blipFill>
        <p:spPr bwMode="auto">
          <a:xfrm>
            <a:off x="0" y="7938"/>
            <a:ext cx="69215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Placeholder 1"/>
          <p:cNvSpPr>
            <a:spLocks noGrp="1"/>
          </p:cNvSpPr>
          <p:nvPr>
            <p:ph type="title"/>
          </p:nvPr>
        </p:nvSpPr>
        <p:spPr bwMode="auto">
          <a:xfrm>
            <a:off x="25400" y="223838"/>
            <a:ext cx="6845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335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imes New Roman" charset="0"/>
                <a:ea typeface="ＭＳ Ｐゴシック"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Times New Roman" pitchFamily="18" charset="0"/>
                <a:ea typeface="+mn-ea"/>
                <a:cs typeface="Arial" charset="0"/>
              </a:defRPr>
            </a:lvl1pPr>
          </a:lstStyle>
          <a:p>
            <a:pPr>
              <a:defRPr/>
            </a:pPr>
            <a:r>
              <a:rPr lang="en-US"/>
              <a:t>www.PresentationPro.com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anose="020B0600070205080204" pitchFamily="34" charset="-128"/>
                <a:cs typeface="Arial" panose="020B0604020202020204" pitchFamily="34" charset="0"/>
              </a:defRPr>
            </a:lvl1pPr>
          </a:lstStyle>
          <a:p>
            <a:pPr>
              <a:defRPr/>
            </a:pPr>
            <a:fld id="{AA45704F-5E30-48F8-8CAE-D6C06D5A4F46}" type="slidenum">
              <a:rPr lang="en-US" altLang="en-US"/>
              <a:pPr>
                <a:defRPr/>
              </a:pPr>
              <a:t>‹#›</a:t>
            </a:fld>
            <a:endParaRPr lang="en-US" altLang="en-US" dirty="0"/>
          </a:p>
        </p:txBody>
      </p:sp>
      <p:pic>
        <p:nvPicPr>
          <p:cNvPr id="1032" name="Picture 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17463"/>
            <a:ext cx="206851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1"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2" r:id="rId12"/>
    <p:sldLayoutId id="2147484173" r:id="rId13"/>
    <p:sldLayoutId id="2147484174" r:id="rId14"/>
    <p:sldLayoutId id="2147484176" r:id="rId15"/>
  </p:sldLayoutIdLst>
  <p:timing>
    <p:tnLst>
      <p:par>
        <p:cTn id="1" dur="indefinite" restart="never" nodeType="tmRoot"/>
      </p:par>
    </p:tnLst>
  </p:timing>
  <p:hf sldNum="0" hdr="0" dt="0"/>
  <p:txStyles>
    <p:titleStyle>
      <a:lvl1pPr algn="l" rtl="0" eaLnBrk="0" fontAlgn="base" hangingPunct="0">
        <a:spcBef>
          <a:spcPct val="0"/>
        </a:spcBef>
        <a:spcAft>
          <a:spcPct val="0"/>
        </a:spcAft>
        <a:defRPr sz="4300" kern="1200">
          <a:solidFill>
            <a:schemeClr val="bg1"/>
          </a:solidFill>
          <a:effectLst>
            <a:reflection blurRad="6350" stA="55000" endA="300" endPos="45500" dir="5400000" sy="-100000" algn="bl" rotWithShape="0"/>
          </a:effectLst>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300">
          <a:solidFill>
            <a:schemeClr val="bg1"/>
          </a:solidFill>
          <a:latin typeface="Calibri"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300">
          <a:solidFill>
            <a:schemeClr val="bg1"/>
          </a:solidFill>
          <a:latin typeface="Calibri"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300">
          <a:solidFill>
            <a:schemeClr val="bg1"/>
          </a:solidFill>
          <a:latin typeface="Calibri"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300">
          <a:solidFill>
            <a:schemeClr val="bg1"/>
          </a:solidFill>
          <a:latin typeface="Calibri" pitchFamily="34" charset="0"/>
          <a:ea typeface="MS PGothic" panose="020B0600070205080204" pitchFamily="34" charset="-128"/>
          <a:cs typeface="ＭＳ Ｐゴシック" charset="0"/>
        </a:defRPr>
      </a:lvl5pPr>
      <a:lvl6pPr marL="457189" algn="l" rtl="0" eaLnBrk="1" fontAlgn="base" hangingPunct="1">
        <a:spcBef>
          <a:spcPct val="0"/>
        </a:spcBef>
        <a:spcAft>
          <a:spcPct val="0"/>
        </a:spcAft>
        <a:defRPr sz="4400">
          <a:solidFill>
            <a:schemeClr val="bg1"/>
          </a:solidFill>
          <a:latin typeface="Calibri" pitchFamily="34" charset="0"/>
        </a:defRPr>
      </a:lvl6pPr>
      <a:lvl7pPr marL="914378" algn="l" rtl="0" eaLnBrk="1" fontAlgn="base" hangingPunct="1">
        <a:spcBef>
          <a:spcPct val="0"/>
        </a:spcBef>
        <a:spcAft>
          <a:spcPct val="0"/>
        </a:spcAft>
        <a:defRPr sz="4400">
          <a:solidFill>
            <a:schemeClr val="bg1"/>
          </a:solidFill>
          <a:latin typeface="Calibri" pitchFamily="34" charset="0"/>
        </a:defRPr>
      </a:lvl7pPr>
      <a:lvl8pPr marL="1371566" algn="l" rtl="0" eaLnBrk="1" fontAlgn="base" hangingPunct="1">
        <a:spcBef>
          <a:spcPct val="0"/>
        </a:spcBef>
        <a:spcAft>
          <a:spcPct val="0"/>
        </a:spcAft>
        <a:defRPr sz="4400">
          <a:solidFill>
            <a:schemeClr val="bg1"/>
          </a:solidFill>
          <a:latin typeface="Calibri" pitchFamily="34" charset="0"/>
        </a:defRPr>
      </a:lvl8pPr>
      <a:lvl9pPr marL="1828754" algn="l" rtl="0" eaLnBrk="1" fontAlgn="base" hangingPunct="1">
        <a:spcBef>
          <a:spcPct val="0"/>
        </a:spcBef>
        <a:spcAft>
          <a:spcPct val="0"/>
        </a:spcAft>
        <a:defRPr sz="4400">
          <a:solidFill>
            <a:schemeClr val="bg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2055813" indent="-227013"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slide" Target="slide5.xml"/><Relationship Id="rId4" Type="http://schemas.openxmlformats.org/officeDocument/2006/relationships/image" Target="../media/image18.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defRPr/>
            </a:pPr>
            <a:r>
              <a:rPr lang="en-US" sz="3200" b="1" spc="-200" dirty="0" smtClean="0">
                <a:solidFill>
                  <a:schemeClr val="tx1">
                    <a:lumMod val="65000"/>
                    <a:lumOff val="35000"/>
                  </a:schemeClr>
                </a:solidFill>
                <a:latin typeface="Arial" pitchFamily="34" charset="0"/>
                <a:ea typeface="+mj-ea"/>
                <a:cs typeface="Arial" pitchFamily="34" charset="0"/>
              </a:rPr>
              <a:t>Dr. Rosemarie Russo</a:t>
            </a:r>
            <a:br>
              <a:rPr lang="en-US" sz="3200" b="1" spc="-200" dirty="0" smtClean="0">
                <a:solidFill>
                  <a:schemeClr val="tx1">
                    <a:lumMod val="65000"/>
                    <a:lumOff val="35000"/>
                  </a:schemeClr>
                </a:solidFill>
                <a:latin typeface="Arial" pitchFamily="34" charset="0"/>
                <a:ea typeface="+mj-ea"/>
                <a:cs typeface="Arial" pitchFamily="34" charset="0"/>
              </a:rPr>
            </a:br>
            <a:r>
              <a:rPr lang="en-US" sz="3200" b="1" spc="-200" dirty="0" smtClean="0">
                <a:solidFill>
                  <a:schemeClr val="tx1">
                    <a:lumMod val="65000"/>
                    <a:lumOff val="35000"/>
                  </a:schemeClr>
                </a:solidFill>
                <a:latin typeface="Arial" pitchFamily="34" charset="0"/>
                <a:ea typeface="+mj-ea"/>
                <a:cs typeface="Arial" pitchFamily="34" charset="0"/>
              </a:rPr>
              <a:t>Sustainable Water Management Conference</a:t>
            </a:r>
            <a:r>
              <a:rPr lang="en-US" sz="3200" b="1" spc="-200" dirty="0">
                <a:solidFill>
                  <a:schemeClr val="tx1">
                    <a:lumMod val="65000"/>
                    <a:lumOff val="35000"/>
                  </a:schemeClr>
                </a:solidFill>
                <a:latin typeface="Arial" pitchFamily="34" charset="0"/>
                <a:ea typeface="+mj-ea"/>
                <a:cs typeface="Arial" pitchFamily="34" charset="0"/>
              </a:rPr>
              <a:t/>
            </a:r>
            <a:br>
              <a:rPr lang="en-US" sz="3200" b="1" spc="-200" dirty="0">
                <a:solidFill>
                  <a:schemeClr val="tx1">
                    <a:lumMod val="65000"/>
                    <a:lumOff val="35000"/>
                  </a:schemeClr>
                </a:solidFill>
                <a:latin typeface="Arial" pitchFamily="34" charset="0"/>
                <a:ea typeface="+mj-ea"/>
                <a:cs typeface="Arial" pitchFamily="34" charset="0"/>
              </a:rPr>
            </a:br>
            <a:r>
              <a:rPr lang="en-US" sz="3200" b="1" spc="-200" dirty="0" smtClean="0">
                <a:solidFill>
                  <a:schemeClr val="tx1">
                    <a:lumMod val="65000"/>
                    <a:lumOff val="35000"/>
                  </a:schemeClr>
                </a:solidFill>
                <a:latin typeface="Arial" pitchFamily="34" charset="0"/>
                <a:ea typeface="+mj-ea"/>
                <a:cs typeface="Arial" pitchFamily="34" charset="0"/>
              </a:rPr>
              <a:t>April 1, 2014</a:t>
            </a:r>
            <a:r>
              <a:rPr lang="en-US" sz="3200" b="1" spc="-200" dirty="0" smtClean="0">
                <a:solidFill>
                  <a:schemeClr val="accent1">
                    <a:lumMod val="75000"/>
                  </a:schemeClr>
                </a:solidFill>
                <a:latin typeface="Arial" pitchFamily="34" charset="0"/>
                <a:ea typeface="+mj-ea"/>
                <a:cs typeface="Arial" pitchFamily="34" charset="0"/>
              </a:rPr>
              <a:t> </a:t>
            </a:r>
          </a:p>
        </p:txBody>
      </p:sp>
      <p:sp>
        <p:nvSpPr>
          <p:cNvPr id="3075" name="Rectangle 3"/>
          <p:cNvSpPr>
            <a:spLocks noGrp="1" noChangeArrowheads="1"/>
          </p:cNvSpPr>
          <p:nvPr>
            <p:ph type="subTitle" idx="1"/>
          </p:nvPr>
        </p:nvSpPr>
        <p:spPr>
          <a:xfrm>
            <a:off x="152400" y="990600"/>
            <a:ext cx="4267200" cy="2439995"/>
          </a:xfrm>
        </p:spPr>
        <p:txBody>
          <a:bodyPr/>
          <a:lstStyle/>
          <a:p>
            <a:pPr eaLnBrk="1" hangingPunct="1"/>
            <a:r>
              <a:rPr lang="en-US" altLang="en-US" sz="3200" dirty="0" smtClean="0">
                <a:latin typeface="Arial" panose="020B0604020202020204" pitchFamily="34" charset="0"/>
                <a:cs typeface="Arial" panose="020B0604020202020204" pitchFamily="34" charset="0"/>
              </a:rPr>
              <a:t>Eventually, </a:t>
            </a:r>
          </a:p>
          <a:p>
            <a:pPr eaLnBrk="1" hangingPunct="1"/>
            <a:r>
              <a:rPr lang="en-US" altLang="en-US" sz="3200" dirty="0" smtClean="0">
                <a:latin typeface="Arial" panose="020B0604020202020204" pitchFamily="34" charset="0"/>
                <a:cs typeface="Arial" panose="020B0604020202020204" pitchFamily="34" charset="0"/>
              </a:rPr>
              <a:t>All Things Merge Into One, And A River Runs Through It… </a:t>
            </a:r>
          </a:p>
        </p:txBody>
      </p:sp>
      <p:pic>
        <p:nvPicPr>
          <p:cNvPr id="6149" name="Picture 5" descr="\\fs01\home\rrusso\Personal\FC_Logo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791200"/>
            <a:ext cx="2414016" cy="1005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ea typeface="ＭＳ Ｐゴシック" charset="0"/>
              </a:rPr>
              <a:t>Six Americas – Non-Choir</a:t>
            </a:r>
            <a:endParaRPr lang="en-US" dirty="0">
              <a:ea typeface="ＭＳ Ｐゴシック" charset="0"/>
            </a:endParaRPr>
          </a:p>
        </p:txBody>
      </p:sp>
      <p:sp>
        <p:nvSpPr>
          <p:cNvPr id="7" name="Text Placeholder 6"/>
          <p:cNvSpPr>
            <a:spLocks noGrp="1"/>
          </p:cNvSpPr>
          <p:nvPr>
            <p:ph idx="1"/>
          </p:nvPr>
        </p:nvSpPr>
        <p:spPr>
          <a:xfrm>
            <a:off x="457200" y="1633538"/>
            <a:ext cx="8534400" cy="4525962"/>
          </a:xfrm>
          <a:ln>
            <a:solidFill>
              <a:schemeClr val="accent1"/>
            </a:solidFill>
          </a:ln>
        </p:spPr>
        <p:txBody>
          <a:bodyPr/>
          <a:lstStyle/>
          <a:p>
            <a:pPr marL="0" indent="0">
              <a:buFont typeface="Arial" charset="0"/>
              <a:buNone/>
              <a:defRPr/>
            </a:pPr>
            <a:r>
              <a:rPr lang="en-US" sz="3200" dirty="0" smtClean="0">
                <a:solidFill>
                  <a:schemeClr val="tx2">
                    <a:lumMod val="60000"/>
                    <a:lumOff val="40000"/>
                  </a:schemeClr>
                </a:solidFill>
                <a:ea typeface="ＭＳ Ｐゴシック" panose="020B0600070205080204" pitchFamily="34" charset="-128"/>
              </a:rPr>
              <a:t>Disengaged (10%):</a:t>
            </a:r>
            <a:endParaRPr lang="en-US" sz="3200" dirty="0">
              <a:solidFill>
                <a:schemeClr val="tx2">
                  <a:lumMod val="60000"/>
                  <a:lumOff val="40000"/>
                </a:schemeClr>
              </a:solidFill>
              <a:ea typeface="ＭＳ Ｐゴシック" panose="020B0600070205080204" pitchFamily="34" charset="-128"/>
            </a:endParaRPr>
          </a:p>
          <a:p>
            <a:pPr marL="0" indent="0">
              <a:buFont typeface="Arial" panose="020B0604020202020204" pitchFamily="34" charset="0"/>
              <a:buNone/>
              <a:defRPr/>
            </a:pPr>
            <a:r>
              <a:rPr lang="en-US" sz="3200" dirty="0">
                <a:ea typeface="ＭＳ Ｐゴシック" panose="020B0600070205080204" pitchFamily="34" charset="-128"/>
              </a:rPr>
              <a:t>	Simple message with repetition </a:t>
            </a:r>
          </a:p>
          <a:p>
            <a:pPr marL="0" indent="0">
              <a:buFont typeface="Arial" panose="020B0604020202020204" pitchFamily="34" charset="0"/>
              <a:buNone/>
              <a:defRPr/>
            </a:pPr>
            <a:r>
              <a:rPr lang="en-US" sz="3200" dirty="0">
                <a:ea typeface="ＭＳ Ｐゴシック" panose="020B0600070205080204" pitchFamily="34" charset="-128"/>
              </a:rPr>
              <a:t>	Use narrative to build emotional connection</a:t>
            </a:r>
          </a:p>
          <a:p>
            <a:pPr marL="0" indent="0">
              <a:buFont typeface="Arial" panose="020B0604020202020204" pitchFamily="34" charset="0"/>
              <a:buNone/>
              <a:defRPr/>
            </a:pPr>
            <a:endParaRPr lang="en-US" sz="1500" dirty="0" smtClean="0">
              <a:ea typeface="ＭＳ Ｐゴシック" panose="020B0600070205080204" pitchFamily="34" charset="-128"/>
            </a:endParaRPr>
          </a:p>
          <a:p>
            <a:pPr marL="0" indent="0">
              <a:buFont typeface="Arial" panose="020B0604020202020204" pitchFamily="34" charset="0"/>
              <a:buNone/>
              <a:defRPr/>
            </a:pPr>
            <a:r>
              <a:rPr lang="en-US" dirty="0" smtClean="0">
                <a:solidFill>
                  <a:schemeClr val="tx2">
                    <a:lumMod val="60000"/>
                    <a:lumOff val="40000"/>
                  </a:schemeClr>
                </a:solidFill>
                <a:ea typeface="ＭＳ Ｐゴシック" panose="020B0600070205080204" pitchFamily="34" charset="-128"/>
              </a:rPr>
              <a:t>Dismissive (10%):</a:t>
            </a:r>
          </a:p>
          <a:p>
            <a:pPr marL="0" indent="0">
              <a:buFont typeface="Arial" panose="020B0604020202020204" pitchFamily="34" charset="0"/>
              <a:buNone/>
              <a:defRPr/>
            </a:pPr>
            <a:r>
              <a:rPr lang="en-US" dirty="0" smtClean="0">
                <a:ea typeface="ＭＳ Ｐゴシック" panose="020B0600070205080204" pitchFamily="34" charset="-128"/>
              </a:rPr>
              <a:t>	Avoid annoying them</a:t>
            </a:r>
          </a:p>
          <a:p>
            <a:pPr marL="0" indent="0">
              <a:buFont typeface="Arial" panose="020B0604020202020204" pitchFamily="34" charset="0"/>
              <a:buNone/>
              <a:defRPr/>
            </a:pPr>
            <a:endParaRPr lang="en-US" sz="1500" dirty="0" smtClean="0">
              <a:ea typeface="ＭＳ Ｐゴシック" panose="020B0600070205080204" pitchFamily="34" charset="-128"/>
            </a:endParaRPr>
          </a:p>
          <a:p>
            <a:pPr marL="0" indent="0">
              <a:buFont typeface="Arial" panose="020B0604020202020204" pitchFamily="34" charset="0"/>
              <a:buNone/>
              <a:defRPr/>
            </a:pPr>
            <a:r>
              <a:rPr lang="en-US" dirty="0" smtClean="0">
                <a:solidFill>
                  <a:schemeClr val="tx2">
                    <a:lumMod val="60000"/>
                    <a:lumOff val="40000"/>
                  </a:schemeClr>
                </a:solidFill>
                <a:ea typeface="ＭＳ Ｐゴシック" panose="020B0600070205080204" pitchFamily="34" charset="-128"/>
              </a:rPr>
              <a:t>Doubtful (15%):</a:t>
            </a:r>
          </a:p>
          <a:p>
            <a:pPr marL="0" indent="0">
              <a:buFont typeface="Arial" panose="020B0604020202020204" pitchFamily="34" charset="0"/>
              <a:buNone/>
              <a:defRPr/>
            </a:pPr>
            <a:r>
              <a:rPr lang="en-US" dirty="0" smtClean="0">
                <a:ea typeface="ＭＳ Ｐゴシック" panose="020B0600070205080204" pitchFamily="34" charset="-128"/>
              </a:rPr>
              <a:t>	Use local scientists or physicians</a:t>
            </a:r>
            <a:endParaRPr lang="en-US" dirty="0" smtClean="0">
              <a:ea typeface="ＭＳ Ｐゴシック" charset="0"/>
            </a:endParaRPr>
          </a:p>
          <a:p>
            <a:pPr>
              <a:defRPr/>
            </a:pPr>
            <a:endParaRPr lang="en-US" dirty="0">
              <a:ea typeface="ＭＳ Ｐゴシック" charset="0"/>
            </a:endParaRPr>
          </a:p>
        </p:txBody>
      </p:sp>
    </p:spTree>
    <p:extLst>
      <p:ext uri="{BB962C8B-B14F-4D97-AF65-F5344CB8AC3E}">
        <p14:creationId xmlns:p14="http://schemas.microsoft.com/office/powerpoint/2010/main" val="302818194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8000 h 6858000"/>
              <a:gd name="connsiteX1" fmla="*/ 9144000 w 9144000"/>
              <a:gd name="connsiteY1" fmla="*/ 6858000 h 6858000"/>
              <a:gd name="connsiteX2" fmla="*/ 9144000 w 9144000"/>
              <a:gd name="connsiteY2" fmla="*/ 0 h 6858000"/>
              <a:gd name="connsiteX3" fmla="*/ 0 w 9144000"/>
              <a:gd name="connsiteY3" fmla="*/ 0 h 6858000"/>
              <a:gd name="connsiteX4" fmla="*/ 0 w 9144000"/>
              <a:gd name="connsiteY4" fmla="*/ 685800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8000"/>
                </a:moveTo>
                <a:lnTo>
                  <a:pt x="9144000" y="6858000"/>
                </a:lnTo>
                <a:lnTo>
                  <a:pt x="9144000" y="0"/>
                </a:lnTo>
                <a:lnTo>
                  <a:pt x="0" y="0"/>
                </a:lnTo>
                <a:lnTo>
                  <a:pt x="0" y="6858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53251"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127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0" y="12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7300" y="127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300" y="2578100"/>
            <a:ext cx="65913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591300"/>
            <a:ext cx="9144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143000"/>
          </a:xfrm>
        </p:spPr>
        <p:txBody>
          <a:bodyPr/>
          <a:lstStyle/>
          <a:p>
            <a:pPr>
              <a:defRPr/>
            </a:pPr>
            <a:r>
              <a:rPr lang="en-US" dirty="0" smtClean="0">
                <a:latin typeface="Arial" panose="020B0604020202020204" pitchFamily="34" charset="0"/>
                <a:ea typeface="ＭＳ Ｐゴシック" charset="0"/>
                <a:cs typeface="Arial" panose="020B0604020202020204" pitchFamily="34" charset="0"/>
              </a:rPr>
              <a:t>Data, Dashboards …</a:t>
            </a:r>
            <a:endParaRPr lang="en-US" dirty="0">
              <a:latin typeface="Arial" panose="020B0604020202020204" pitchFamily="34" charset="0"/>
              <a:ea typeface="ＭＳ Ｐゴシック" charset="0"/>
              <a:cs typeface="Arial" panose="020B0604020202020204" pitchFamily="34" charset="0"/>
            </a:endParaRPr>
          </a:p>
        </p:txBody>
      </p:sp>
      <p:sp>
        <p:nvSpPr>
          <p:cNvPr id="52227" name="Content Placeholder 2"/>
          <p:cNvSpPr>
            <a:spLocks noGrp="1"/>
          </p:cNvSpPr>
          <p:nvPr>
            <p:ph sz="half" idx="1"/>
          </p:nvPr>
        </p:nvSpPr>
        <p:spPr>
          <a:xfrm>
            <a:off x="152400" y="1905000"/>
            <a:ext cx="4343400" cy="3429000"/>
          </a:xfrm>
        </p:spPr>
        <p:txBody>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Our story is not just about facts and figures. It is about people, innovations, partnerships and on-going commitment to do more. </a:t>
            </a:r>
          </a:p>
        </p:txBody>
      </p:sp>
      <p:pic>
        <p:nvPicPr>
          <p:cNvPr id="14" name="Content Placeholder 1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81600" y="2514600"/>
            <a:ext cx="3429000" cy="22860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960" y="5041688"/>
            <a:ext cx="2468880" cy="164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76200"/>
            <a:ext cx="2011680" cy="1950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descr="C:\Users\rrusso\Pictures\watershed To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3058"/>
            <a:ext cx="2819400" cy="211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pPr>
              <a:defRPr/>
            </a:pPr>
            <a:r>
              <a:rPr lang="en-US" dirty="0" smtClean="0">
                <a:ea typeface="ＭＳ Ｐゴシック" charset="0"/>
              </a:rPr>
              <a:t>Significance</a:t>
            </a:r>
            <a:endParaRPr lang="en-US" dirty="0">
              <a:ea typeface="ＭＳ Ｐゴシック" charset="0"/>
            </a:endParaRPr>
          </a:p>
        </p:txBody>
      </p:sp>
      <p:sp>
        <p:nvSpPr>
          <p:cNvPr id="3" name="Content Placeholder 2"/>
          <p:cNvSpPr>
            <a:spLocks noGrp="1"/>
          </p:cNvSpPr>
          <p:nvPr>
            <p:ph sz="half" idx="1"/>
          </p:nvPr>
        </p:nvSpPr>
        <p:spPr>
          <a:xfrm>
            <a:off x="228600" y="1905000"/>
            <a:ext cx="3886200" cy="4648200"/>
          </a:xfrm>
        </p:spPr>
        <p:txBody>
          <a:bodyPr/>
          <a:lstStyle/>
          <a:p>
            <a:pPr marL="0" indent="0">
              <a:buFont typeface="Arial" panose="020B0604020202020204" pitchFamily="34" charset="0"/>
              <a:buNone/>
              <a:defRPr/>
            </a:pPr>
            <a:r>
              <a:rPr lang="en-US" sz="2000" dirty="0" smtClean="0">
                <a:ea typeface="ＭＳ Ｐゴシック" charset="0"/>
              </a:rPr>
              <a:t>Each of the last three decades have been successively warmer than any of the preceding decades since 1850. </a:t>
            </a:r>
          </a:p>
          <a:p>
            <a:pPr>
              <a:defRPr/>
            </a:pPr>
            <a:endParaRPr lang="en-US" sz="2000" dirty="0" smtClean="0">
              <a:ea typeface="ＭＳ Ｐゴシック" charset="0"/>
            </a:endParaRPr>
          </a:p>
          <a:p>
            <a:pPr marL="0" indent="0">
              <a:buFont typeface="Arial" panose="020B0604020202020204" pitchFamily="34" charset="0"/>
              <a:buNone/>
              <a:defRPr/>
            </a:pPr>
            <a:r>
              <a:rPr lang="en-US" sz="2000" dirty="0" smtClean="0">
                <a:ea typeface="ＭＳ Ｐゴシック" charset="0"/>
              </a:rPr>
              <a:t>The ocean has absorbed 30% of the anthropogenic carbon dioxide, causing ocean acidification. </a:t>
            </a:r>
          </a:p>
          <a:p>
            <a:pPr>
              <a:defRPr/>
            </a:pPr>
            <a:endParaRPr lang="en-US" sz="2000" dirty="0" smtClean="0">
              <a:ea typeface="ＭＳ Ｐゴシック" charset="0"/>
            </a:endParaRPr>
          </a:p>
          <a:p>
            <a:pPr marL="0" indent="0">
              <a:buFont typeface="Arial" panose="020B0604020202020204" pitchFamily="34" charset="0"/>
              <a:buNone/>
              <a:defRPr/>
            </a:pPr>
            <a:r>
              <a:rPr lang="en-US" sz="2000" dirty="0" smtClean="0">
                <a:ea typeface="ＭＳ Ｐゴシック" charset="0"/>
              </a:rPr>
              <a:t>73% of </a:t>
            </a:r>
            <a:r>
              <a:rPr lang="en-US" sz="2000" dirty="0">
                <a:ea typeface="ＭＳ Ｐゴシック" charset="0"/>
              </a:rPr>
              <a:t>C</a:t>
            </a:r>
            <a:r>
              <a:rPr lang="en-US" sz="2000" dirty="0" smtClean="0">
                <a:ea typeface="ＭＳ Ｐゴシック" charset="0"/>
              </a:rPr>
              <a:t>oloradoans say the issue of global warming is important and 53% want their local governments to do more to address climate change. </a:t>
            </a:r>
            <a:endParaRPr lang="en-US" sz="2000" dirty="0">
              <a:ea typeface="ＭＳ Ｐゴシック" charset="0"/>
            </a:endParaRPr>
          </a:p>
        </p:txBody>
      </p:sp>
      <p:pic>
        <p:nvPicPr>
          <p:cNvPr id="30724" name="Content Placeholder 4"/>
          <p:cNvPicPr preferRelativeResize="0">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1713" y="0"/>
            <a:ext cx="4298950" cy="4648200"/>
          </a:xfrm>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Community-Based Social Marketing &amp; Sustainability</a:t>
            </a:r>
          </a:p>
        </p:txBody>
      </p:sp>
      <p:sp>
        <p:nvSpPr>
          <p:cNvPr id="8195" name="Content Placeholder 2"/>
          <p:cNvSpPr>
            <a:spLocks noGrp="1"/>
          </p:cNvSpPr>
          <p:nvPr>
            <p:ph idx="1"/>
          </p:nvPr>
        </p:nvSpPr>
        <p:spPr/>
        <p:txBody>
          <a:bodyPr/>
          <a:lstStyle/>
          <a:p>
            <a:endParaRPr lang="en-US" altLang="en-US" smtClean="0"/>
          </a:p>
        </p:txBody>
      </p:sp>
      <p:pic>
        <p:nvPicPr>
          <p:cNvPr id="819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37995"/>
            <a:ext cx="8229600" cy="478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32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ea typeface="ＭＳ Ｐゴシック" charset="0"/>
              </a:rPr>
              <a:t>C</a:t>
            </a:r>
            <a:r>
              <a:rPr lang="en-US" sz="3600" dirty="0" smtClean="0">
                <a:ea typeface="ＭＳ Ｐゴシック" charset="0"/>
              </a:rPr>
              <a:t>ommunity Based Social Marketing </a:t>
            </a:r>
            <a:endParaRPr lang="en-US" sz="3600" dirty="0">
              <a:ea typeface="ＭＳ Ｐゴシック" charset="0"/>
            </a:endParaRPr>
          </a:p>
        </p:txBody>
      </p:sp>
      <p:sp>
        <p:nvSpPr>
          <p:cNvPr id="18435" name="Content Placeholder 2"/>
          <p:cNvSpPr>
            <a:spLocks noGrp="1"/>
          </p:cNvSpPr>
          <p:nvPr>
            <p:ph idx="1"/>
          </p:nvPr>
        </p:nvSpPr>
        <p:spPr/>
        <p:txBody>
          <a:bodyPr/>
          <a:lstStyle/>
          <a:p>
            <a:r>
              <a:rPr lang="en-US" dirty="0" smtClean="0"/>
              <a:t>Information-intensive approaches such as bill-stuffers, flyers and direct mail have little likelihood of changing behavior.</a:t>
            </a:r>
          </a:p>
          <a:p>
            <a:r>
              <a:rPr lang="en-US" dirty="0" smtClean="0"/>
              <a:t>Individuals will engage in behavior if its part of a social norm ( i.e. challenge, pledge)</a:t>
            </a:r>
          </a:p>
          <a:p>
            <a:r>
              <a:rPr lang="en-US" dirty="0" smtClean="0"/>
              <a:t>Pledges should have more than environmental benefits listed (i.e. TBL).</a:t>
            </a:r>
          </a:p>
          <a:p>
            <a:r>
              <a:rPr lang="en-US" dirty="0" smtClean="0"/>
              <a:t>Public and signed commitments increase participation rates.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5122863"/>
            <a:ext cx="1905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p:txBody>
          <a:bodyPr/>
          <a:lstStyle/>
          <a:p>
            <a:r>
              <a:rPr lang="en-US" altLang="en-US" smtClean="0"/>
              <a:t>It Takes a Village …</a:t>
            </a:r>
          </a:p>
        </p:txBody>
      </p:sp>
      <p:sp>
        <p:nvSpPr>
          <p:cNvPr id="4" name="Content Placeholder 3"/>
          <p:cNvSpPr>
            <a:spLocks noGrp="1"/>
          </p:cNvSpPr>
          <p:nvPr>
            <p:ph sz="half" idx="2"/>
          </p:nvPr>
        </p:nvSpPr>
        <p:spPr>
          <a:xfrm>
            <a:off x="5164138" y="1752600"/>
            <a:ext cx="3771900" cy="4343400"/>
          </a:xfrm>
        </p:spPr>
        <p:txBody>
          <a:bodyPr/>
          <a:lstStyle/>
          <a:p>
            <a:pPr marL="0" indent="0">
              <a:buFontTx/>
              <a:buNone/>
              <a:defRPr/>
            </a:pPr>
            <a:r>
              <a:rPr lang="en-US" altLang="en-US" dirty="0" smtClean="0">
                <a:ea typeface="ＭＳ Ｐゴシック" pitchFamily="34" charset="-128"/>
              </a:rPr>
              <a:t> </a:t>
            </a:r>
            <a:r>
              <a:rPr lang="en-US" altLang="en-US" dirty="0">
                <a:ea typeface="ＭＳ Ｐゴシック" pitchFamily="34" charset="-128"/>
              </a:rPr>
              <a:t>T</a:t>
            </a:r>
            <a:r>
              <a:rPr lang="en-US" altLang="en-US" dirty="0" smtClean="0">
                <a:ea typeface="ＭＳ Ｐゴシック" pitchFamily="34" charset="-128"/>
              </a:rPr>
              <a:t>he Atmosphere Conservancy, CW businesses, City staff and students </a:t>
            </a:r>
            <a:r>
              <a:rPr lang="en-US" altLang="en-US" dirty="0">
                <a:ea typeface="ＭＳ Ｐゴシック" pitchFamily="34" charset="-128"/>
              </a:rPr>
              <a:t>assisted in </a:t>
            </a:r>
            <a:r>
              <a:rPr lang="en-US" altLang="en-US" dirty="0" smtClean="0">
                <a:ea typeface="ＭＳ Ｐゴシック" pitchFamily="34" charset="-128"/>
              </a:rPr>
              <a:t>developing </a:t>
            </a:r>
            <a:r>
              <a:rPr lang="en-US" altLang="en-US" dirty="0">
                <a:ea typeface="ＭＳ Ｐゴシック" pitchFamily="34" charset="-128"/>
              </a:rPr>
              <a:t>the </a:t>
            </a:r>
            <a:r>
              <a:rPr lang="en-US" altLang="en-US" dirty="0" smtClean="0">
                <a:ea typeface="ＭＳ Ｐゴシック" pitchFamily="34" charset="-128"/>
              </a:rPr>
              <a:t>neighborhood packs. </a:t>
            </a:r>
            <a:endParaRPr lang="en-US" altLang="en-US" dirty="0">
              <a:ea typeface="ＭＳ Ｐゴシック" pitchFamily="34" charset="-128"/>
            </a:endParaRPr>
          </a:p>
          <a:p>
            <a:pPr>
              <a:defRPr/>
            </a:pPr>
            <a:endParaRPr lang="en-US" dirty="0">
              <a:ea typeface="ＭＳ Ｐゴシック" pitchFamily="34" charset="-128"/>
            </a:endParaRPr>
          </a:p>
        </p:txBody>
      </p:sp>
      <p:pic>
        <p:nvPicPr>
          <p:cNvPr id="7173" name="Picture 1"/>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0600" y="1765300"/>
            <a:ext cx="4230688" cy="4481513"/>
          </a:xfrm>
          <a:noFill/>
        </p:spPr>
      </p:pic>
    </p:spTree>
    <p:extLst>
      <p:ext uri="{BB962C8B-B14F-4D97-AF65-F5344CB8AC3E}">
        <p14:creationId xmlns:p14="http://schemas.microsoft.com/office/powerpoint/2010/main" val="287626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ClimateWise (CW) Program</a:t>
            </a:r>
          </a:p>
        </p:txBody>
      </p:sp>
      <p:sp>
        <p:nvSpPr>
          <p:cNvPr id="10243" name="Content Placeholder 2"/>
          <p:cNvSpPr>
            <a:spLocks noGrp="1"/>
          </p:cNvSpPr>
          <p:nvPr>
            <p:ph idx="1"/>
          </p:nvPr>
        </p:nvSpPr>
        <p:spPr/>
        <p:txBody>
          <a:bodyPr/>
          <a:lstStyle/>
          <a:p>
            <a:r>
              <a:rPr lang="en-US" altLang="en-US" dirty="0" smtClean="0"/>
              <a:t>Since 2000, over 350 CW business partners have saved over one million dollars and avoided 163,000 metric tons of carbon emissions. </a:t>
            </a:r>
          </a:p>
          <a:p>
            <a:r>
              <a:rPr lang="en-US" altLang="en-US" dirty="0" smtClean="0"/>
              <a:t>The City and CSU gained CW Platinum status through various leadership links such as networking, collective challenges, outreach coordination and sharing technical expertise. </a:t>
            </a:r>
          </a:p>
          <a:p>
            <a:endParaRPr lang="en-US" altLang="en-US" dirty="0" smtClean="0"/>
          </a:p>
        </p:txBody>
      </p:sp>
      <p:pic>
        <p:nvPicPr>
          <p:cNvPr id="10244" name="Picture Placeholder 9"/>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212013" y="5021263"/>
            <a:ext cx="1743075" cy="1743075"/>
          </a:xfrm>
          <a:noFill/>
        </p:spPr>
      </p:pic>
    </p:spTree>
    <p:extLst>
      <p:ext uri="{BB962C8B-B14F-4D97-AF65-F5344CB8AC3E}">
        <p14:creationId xmlns:p14="http://schemas.microsoft.com/office/powerpoint/2010/main" val="153582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Challenges</a:t>
            </a:r>
            <a:endParaRPr lang="en-US" dirty="0">
              <a:ea typeface="ＭＳ Ｐゴシック" charset="0"/>
            </a:endParaRPr>
          </a:p>
        </p:txBody>
      </p:sp>
      <p:sp>
        <p:nvSpPr>
          <p:cNvPr id="3" name="Text Placeholder 2"/>
          <p:cNvSpPr>
            <a:spLocks noGrp="1"/>
          </p:cNvSpPr>
          <p:nvPr>
            <p:ph type="body" sz="half" idx="1"/>
          </p:nvPr>
        </p:nvSpPr>
        <p:spPr>
          <a:xfrm>
            <a:off x="76200" y="1600200"/>
            <a:ext cx="6781800" cy="5029200"/>
          </a:xfrm>
        </p:spPr>
        <p:txBody>
          <a:bodyPr/>
          <a:lstStyle/>
          <a:p>
            <a:pPr>
              <a:buFont typeface="Arial" charset="0"/>
              <a:buChar char="•"/>
              <a:defRPr/>
            </a:pPr>
            <a:r>
              <a:rPr lang="en-US" altLang="en-US" sz="2800" dirty="0">
                <a:ea typeface="ＭＳ Ｐゴシック" pitchFamily="34" charset="-128"/>
              </a:rPr>
              <a:t>U</a:t>
            </a:r>
            <a:r>
              <a:rPr lang="en-US" altLang="en-US" sz="2800" dirty="0" smtClean="0">
                <a:ea typeface="ＭＳ Ｐゴシック" pitchFamily="34" charset="-128"/>
              </a:rPr>
              <a:t>se pledge cards</a:t>
            </a:r>
          </a:p>
          <a:p>
            <a:pPr marL="0" indent="0">
              <a:buFont typeface="Arial" charset="0"/>
              <a:buNone/>
              <a:defRPr/>
            </a:pPr>
            <a:r>
              <a:rPr lang="en-US" altLang="en-US" sz="2800" dirty="0" smtClean="0">
                <a:ea typeface="ＭＳ Ｐゴシック" pitchFamily="34" charset="-128"/>
              </a:rPr>
              <a:t>(electronically and hard copies)</a:t>
            </a:r>
          </a:p>
          <a:p>
            <a:pPr>
              <a:buFont typeface="Arial" charset="0"/>
              <a:buChar char="•"/>
              <a:defRPr/>
            </a:pPr>
            <a:r>
              <a:rPr lang="en-US" altLang="en-US" sz="2800" dirty="0" smtClean="0">
                <a:ea typeface="ＭＳ Ｐゴシック" pitchFamily="34" charset="-128"/>
              </a:rPr>
              <a:t>Track cumulative environmental, economic and social benefits;</a:t>
            </a:r>
          </a:p>
          <a:p>
            <a:pPr>
              <a:buFont typeface="Arial" charset="0"/>
              <a:buChar char="•"/>
              <a:defRPr/>
            </a:pPr>
            <a:r>
              <a:rPr lang="en-US" altLang="en-US" sz="2800" dirty="0" smtClean="0">
                <a:ea typeface="ＭＳ Ｐゴシック" pitchFamily="34" charset="-128"/>
              </a:rPr>
              <a:t>Competition among departments and Poudre Fire Authority stations</a:t>
            </a:r>
          </a:p>
          <a:p>
            <a:pPr>
              <a:buFont typeface="Arial" charset="0"/>
              <a:buChar char="•"/>
              <a:defRPr/>
            </a:pPr>
            <a:r>
              <a:rPr lang="en-US" altLang="en-US" sz="2800" dirty="0" smtClean="0">
                <a:ea typeface="ＭＳ Ｐゴシック" pitchFamily="34" charset="-128"/>
              </a:rPr>
              <a:t>Provide prompts</a:t>
            </a:r>
            <a:r>
              <a:rPr lang="en-US" altLang="en-US" sz="2800" dirty="0">
                <a:ea typeface="ＭＳ Ｐゴシック" pitchFamily="34" charset="-128"/>
              </a:rPr>
              <a:t> </a:t>
            </a:r>
            <a:r>
              <a:rPr lang="en-US" altLang="en-US" sz="2800" dirty="0" smtClean="0">
                <a:ea typeface="ＭＳ Ｐゴシック" pitchFamily="34" charset="-128"/>
              </a:rPr>
              <a:t>and solicit feedback</a:t>
            </a:r>
          </a:p>
          <a:p>
            <a:pPr>
              <a:buFont typeface="Arial" charset="0"/>
              <a:buChar char="•"/>
              <a:defRPr/>
            </a:pPr>
            <a:r>
              <a:rPr lang="en-US" altLang="en-US" sz="2800" dirty="0" smtClean="0">
                <a:ea typeface="ＭＳ Ｐゴシック" pitchFamily="34" charset="-128"/>
              </a:rPr>
              <a:t>Enter participants in drawing for “educational prizes”</a:t>
            </a:r>
          </a:p>
          <a:p>
            <a:pPr>
              <a:buFont typeface="Arial" charset="0"/>
              <a:buChar char="•"/>
              <a:defRPr/>
            </a:pPr>
            <a:r>
              <a:rPr lang="en-US" altLang="en-US" sz="2800" dirty="0" smtClean="0">
                <a:ea typeface="ＭＳ Ｐゴシック" pitchFamily="34" charset="-128"/>
              </a:rPr>
              <a:t>Report back on the savings </a:t>
            </a:r>
          </a:p>
          <a:p>
            <a:pPr>
              <a:buFont typeface="Arial" charset="0"/>
              <a:buChar char="•"/>
              <a:defRPr/>
            </a:pPr>
            <a:endParaRPr lang="en-US" dirty="0">
              <a:ea typeface="ＭＳ Ｐゴシック" charset="0"/>
            </a:endParaRPr>
          </a:p>
        </p:txBody>
      </p:sp>
      <p:pic>
        <p:nvPicPr>
          <p:cNvPr id="20484"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6477000" y="4800600"/>
            <a:ext cx="2387600" cy="1790700"/>
          </a:xfrm>
        </p:spPr>
      </p:pic>
      <p:pic>
        <p:nvPicPr>
          <p:cNvPr id="20485" name="Content Placeholder 6"/>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915150" y="0"/>
            <a:ext cx="2195513" cy="2928938"/>
          </a:xfrm>
        </p:spPr>
      </p:pic>
    </p:spTree>
    <p:extLst>
      <p:ext uri="{BB962C8B-B14F-4D97-AF65-F5344CB8AC3E}">
        <p14:creationId xmlns:p14="http://schemas.microsoft.com/office/powerpoint/2010/main" val="1531560772"/>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Information </a:t>
            </a:r>
            <a:br>
              <a:rPr lang="en-US" dirty="0" smtClean="0"/>
            </a:br>
            <a:r>
              <a:rPr lang="en-US" dirty="0" smtClean="0"/>
              <a:t>Fixtures and Fittings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401892"/>
              </p:ext>
            </p:extLst>
          </p:nvPr>
        </p:nvGraphicFramePr>
        <p:xfrm>
          <a:off x="457200" y="1981200"/>
          <a:ext cx="8229600" cy="3733800"/>
        </p:xfrm>
        <a:graphic>
          <a:graphicData uri="http://schemas.openxmlformats.org/drawingml/2006/table">
            <a:tbl>
              <a:tblPr firstRow="1" bandRow="1">
                <a:tableStyleId>{5C22544A-7EE6-4342-B048-85BDC9FD1C3A}</a:tableStyleId>
              </a:tblPr>
              <a:tblGrid>
                <a:gridCol w="4114800"/>
                <a:gridCol w="4114800"/>
              </a:tblGrid>
              <a:tr h="373380">
                <a:tc>
                  <a:txBody>
                    <a:bodyPr/>
                    <a:lstStyle/>
                    <a:p>
                      <a:r>
                        <a:rPr lang="en-US" dirty="0" smtClean="0"/>
                        <a:t>Potable </a:t>
                      </a:r>
                      <a:endParaRPr lang="en-US" dirty="0"/>
                    </a:p>
                  </a:txBody>
                  <a:tcPr/>
                </a:tc>
                <a:tc>
                  <a:txBody>
                    <a:bodyPr/>
                    <a:lstStyle/>
                    <a:p>
                      <a:r>
                        <a:rPr lang="en-US" dirty="0" smtClean="0"/>
                        <a:t>Gallons</a:t>
                      </a:r>
                      <a:r>
                        <a:rPr lang="en-US" baseline="0" dirty="0" smtClean="0"/>
                        <a:t> per Capita/Day </a:t>
                      </a:r>
                      <a:endParaRPr lang="en-US" dirty="0"/>
                    </a:p>
                  </a:txBody>
                  <a:tcPr/>
                </a:tc>
              </a:tr>
              <a:tr h="373380">
                <a:tc>
                  <a:txBody>
                    <a:bodyPr/>
                    <a:lstStyle/>
                    <a:p>
                      <a:r>
                        <a:rPr lang="en-US" dirty="0" smtClean="0"/>
                        <a:t>Showers</a:t>
                      </a:r>
                      <a:endParaRPr lang="en-US" dirty="0"/>
                    </a:p>
                  </a:txBody>
                  <a:tcPr/>
                </a:tc>
                <a:tc>
                  <a:txBody>
                    <a:bodyPr/>
                    <a:lstStyle/>
                    <a:p>
                      <a:r>
                        <a:rPr lang="en-US" dirty="0" smtClean="0"/>
                        <a:t>11.6</a:t>
                      </a:r>
                      <a:endParaRPr lang="en-US" dirty="0"/>
                    </a:p>
                  </a:txBody>
                  <a:tcPr/>
                </a:tc>
              </a:tr>
              <a:tr h="373380">
                <a:tc>
                  <a:txBody>
                    <a:bodyPr/>
                    <a:lstStyle/>
                    <a:p>
                      <a:r>
                        <a:rPr lang="en-US" dirty="0" smtClean="0"/>
                        <a:t>Dishwasher </a:t>
                      </a:r>
                      <a:endParaRPr lang="en-US" dirty="0"/>
                    </a:p>
                  </a:txBody>
                  <a:tcPr/>
                </a:tc>
                <a:tc>
                  <a:txBody>
                    <a:bodyPr/>
                    <a:lstStyle/>
                    <a:p>
                      <a:r>
                        <a:rPr lang="en-US" dirty="0" smtClean="0"/>
                        <a:t>1.0</a:t>
                      </a:r>
                      <a:endParaRPr lang="en-US" dirty="0"/>
                    </a:p>
                  </a:txBody>
                  <a:tcPr/>
                </a:tc>
              </a:tr>
              <a:tr h="373380">
                <a:tc>
                  <a:txBody>
                    <a:bodyPr/>
                    <a:lstStyle/>
                    <a:p>
                      <a:r>
                        <a:rPr lang="en-US" dirty="0" smtClean="0"/>
                        <a:t>Faucets</a:t>
                      </a:r>
                      <a:endParaRPr lang="en-US" dirty="0"/>
                    </a:p>
                  </a:txBody>
                  <a:tcPr/>
                </a:tc>
                <a:tc>
                  <a:txBody>
                    <a:bodyPr/>
                    <a:lstStyle/>
                    <a:p>
                      <a:r>
                        <a:rPr lang="en-US" dirty="0" smtClean="0"/>
                        <a:t>10.9</a:t>
                      </a:r>
                      <a:endParaRPr lang="en-US" dirty="0"/>
                    </a:p>
                  </a:txBody>
                  <a:tcPr/>
                </a:tc>
              </a:tr>
              <a:tr h="373380">
                <a:tc>
                  <a:txBody>
                    <a:bodyPr/>
                    <a:lstStyle/>
                    <a:p>
                      <a:r>
                        <a:rPr lang="en-US" dirty="0" smtClean="0"/>
                        <a:t>Other uses (leaks)</a:t>
                      </a:r>
                      <a:endParaRPr lang="en-US" dirty="0"/>
                    </a:p>
                  </a:txBody>
                  <a:tcPr/>
                </a:tc>
                <a:tc>
                  <a:txBody>
                    <a:bodyPr/>
                    <a:lstStyle/>
                    <a:p>
                      <a:r>
                        <a:rPr lang="en-US" dirty="0" smtClean="0"/>
                        <a:t>11.1</a:t>
                      </a:r>
                      <a:endParaRPr lang="en-US" dirty="0"/>
                    </a:p>
                  </a:txBody>
                  <a:tcPr/>
                </a:tc>
              </a:tr>
              <a:tr h="373380">
                <a:tc>
                  <a:txBody>
                    <a:bodyPr/>
                    <a:lstStyle/>
                    <a:p>
                      <a:endParaRPr lang="en-US" dirty="0"/>
                    </a:p>
                  </a:txBody>
                  <a:tcPr/>
                </a:tc>
                <a:tc>
                  <a:txBody>
                    <a:bodyPr/>
                    <a:lstStyle/>
                    <a:p>
                      <a:endParaRPr lang="en-US" dirty="0"/>
                    </a:p>
                  </a:txBody>
                  <a:tcPr/>
                </a:tc>
              </a:tr>
              <a:tr h="373380">
                <a:tc>
                  <a:txBody>
                    <a:bodyPr/>
                    <a:lstStyle/>
                    <a:p>
                      <a:r>
                        <a:rPr lang="en-US" dirty="0" smtClean="0"/>
                        <a:t>Non Potable </a:t>
                      </a:r>
                      <a:endParaRPr lang="en-US" dirty="0"/>
                    </a:p>
                  </a:txBody>
                  <a:tcPr>
                    <a:solidFill>
                      <a:schemeClr val="accent1"/>
                    </a:solidFill>
                  </a:tcPr>
                </a:tc>
                <a:tc>
                  <a:txBody>
                    <a:bodyPr/>
                    <a:lstStyle/>
                    <a:p>
                      <a:endParaRPr lang="en-US" dirty="0"/>
                    </a:p>
                  </a:txBody>
                  <a:tcPr>
                    <a:solidFill>
                      <a:schemeClr val="accent1"/>
                    </a:solidFill>
                  </a:tcPr>
                </a:tc>
              </a:tr>
              <a:tr h="373380">
                <a:tc>
                  <a:txBody>
                    <a:bodyPr/>
                    <a:lstStyle/>
                    <a:p>
                      <a:r>
                        <a:rPr lang="en-US" dirty="0" smtClean="0"/>
                        <a:t>Washers</a:t>
                      </a:r>
                      <a:endParaRPr lang="en-US" dirty="0"/>
                    </a:p>
                  </a:txBody>
                  <a:tcPr/>
                </a:tc>
                <a:tc>
                  <a:txBody>
                    <a:bodyPr/>
                    <a:lstStyle/>
                    <a:p>
                      <a:r>
                        <a:rPr lang="en-US" dirty="0" smtClean="0"/>
                        <a:t>15</a:t>
                      </a:r>
                      <a:endParaRPr lang="en-US" dirty="0"/>
                    </a:p>
                  </a:txBody>
                  <a:tcPr/>
                </a:tc>
              </a:tr>
              <a:tr h="373380">
                <a:tc>
                  <a:txBody>
                    <a:bodyPr/>
                    <a:lstStyle/>
                    <a:p>
                      <a:r>
                        <a:rPr lang="en-US" dirty="0" smtClean="0"/>
                        <a:t>Toilets</a:t>
                      </a:r>
                      <a:r>
                        <a:rPr lang="en-US" baseline="0" dirty="0" smtClean="0"/>
                        <a:t> </a:t>
                      </a:r>
                      <a:endParaRPr lang="en-US" dirty="0"/>
                    </a:p>
                  </a:txBody>
                  <a:tcPr/>
                </a:tc>
                <a:tc>
                  <a:txBody>
                    <a:bodyPr/>
                    <a:lstStyle/>
                    <a:p>
                      <a:r>
                        <a:rPr lang="en-US" dirty="0" smtClean="0"/>
                        <a:t>18.5</a:t>
                      </a:r>
                      <a:endParaRPr lang="en-US" dirty="0"/>
                    </a:p>
                  </a:txBody>
                  <a:tcPr/>
                </a:tc>
              </a:tr>
              <a:tr h="373380">
                <a:tc>
                  <a:txBody>
                    <a:bodyPr/>
                    <a:lstStyle/>
                    <a:p>
                      <a:r>
                        <a:rPr lang="en-US" dirty="0" smtClean="0"/>
                        <a:t>Outdoor Use </a:t>
                      </a:r>
                      <a:endParaRPr lang="en-US" dirty="0"/>
                    </a:p>
                  </a:txBody>
                  <a:tcPr/>
                </a:tc>
                <a:tc>
                  <a:txBody>
                    <a:bodyPr/>
                    <a:lstStyle/>
                    <a:p>
                      <a:r>
                        <a:rPr lang="en-US" dirty="0" smtClean="0"/>
                        <a:t>95.7</a:t>
                      </a:r>
                      <a:endParaRPr lang="en-US" dirty="0"/>
                    </a:p>
                  </a:txBody>
                  <a:tcPr/>
                </a:tc>
              </a:tr>
            </a:tbl>
          </a:graphicData>
        </a:graphic>
      </p:graphicFrame>
      <p:sp>
        <p:nvSpPr>
          <p:cNvPr id="3" name="Date Placeholder 2"/>
          <p:cNvSpPr>
            <a:spLocks noGrp="1"/>
          </p:cNvSpPr>
          <p:nvPr>
            <p:ph type="dt" sz="half" idx="10"/>
          </p:nvPr>
        </p:nvSpPr>
        <p:spPr/>
        <p:txBody>
          <a:bodyPr/>
          <a:lstStyle/>
          <a:p>
            <a:fld id="{1272B648-20E2-4424-AEBD-C5B4D4636169}" type="datetime1">
              <a:rPr lang="en-US" smtClean="0"/>
              <a:t>3/23/2014</a:t>
            </a:fld>
            <a:endParaRPr lang="en-US" dirty="0"/>
          </a:p>
        </p:txBody>
      </p:sp>
      <p:sp>
        <p:nvSpPr>
          <p:cNvPr id="4" name="Slide Number Placeholder 3"/>
          <p:cNvSpPr>
            <a:spLocks noGrp="1"/>
          </p:cNvSpPr>
          <p:nvPr>
            <p:ph type="sldNum" sz="quarter" idx="12"/>
          </p:nvPr>
        </p:nvSpPr>
        <p:spPr/>
        <p:txBody>
          <a:bodyPr/>
          <a:lstStyle/>
          <a:p>
            <a:fld id="{8CBCC8B7-8212-7F4D-B886-47C1C7E0C8FA}" type="slidenum">
              <a:rPr lang="en-US" smtClean="0"/>
              <a:t>19</a:t>
            </a:fld>
            <a:endParaRPr lang="en-US" dirty="0"/>
          </a:p>
        </p:txBody>
      </p:sp>
    </p:spTree>
    <p:extLst>
      <p:ext uri="{BB962C8B-B14F-4D97-AF65-F5344CB8AC3E}">
        <p14:creationId xmlns:p14="http://schemas.microsoft.com/office/powerpoint/2010/main" val="8006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pPr>
              <a:defRPr/>
            </a:pPr>
            <a:r>
              <a:rPr lang="en-US" dirty="0" smtClean="0">
                <a:ea typeface="ＭＳ Ｐゴシック" charset="0"/>
                <a:cs typeface="+mj-cs"/>
              </a:rPr>
              <a:t>What’s the Point ?</a:t>
            </a:r>
            <a:endParaRPr lang="en-US" dirty="0">
              <a:ea typeface="ＭＳ Ｐゴシック" charset="0"/>
              <a:cs typeface="+mj-cs"/>
            </a:endParaRPr>
          </a:p>
        </p:txBody>
      </p:sp>
      <p:pic>
        <p:nvPicPr>
          <p:cNvPr id="23555" name="Content Placeholder 9"/>
          <p:cNvPicPr preferRelativeResize="0">
            <a:picLocks noGrp="1"/>
          </p:cNvPicPr>
          <p:nvPr>
            <p:ph sz="half" idx="1"/>
          </p:nvPr>
        </p:nvPicPr>
        <p:blipFill>
          <a:blip r:embed="rId3">
            <a:extLst>
              <a:ext uri="{28A0092B-C50C-407E-A947-70E740481C1C}">
                <a14:useLocalDpi xmlns:a14="http://schemas.microsoft.com/office/drawing/2010/main" val="0"/>
              </a:ext>
            </a:extLst>
          </a:blip>
          <a:srcRect l="6862" r="7091" b="432"/>
          <a:stretch>
            <a:fillRect/>
          </a:stretch>
        </p:blipFill>
        <p:spPr>
          <a:xfrm>
            <a:off x="685800" y="1828800"/>
            <a:ext cx="2819400" cy="2651125"/>
          </a:xfrm>
        </p:spPr>
      </p:pic>
      <p:sp>
        <p:nvSpPr>
          <p:cNvPr id="23556" name="Text Placeholder 8"/>
          <p:cNvSpPr>
            <a:spLocks noGrp="1"/>
          </p:cNvSpPr>
          <p:nvPr>
            <p:ph type="body" sz="half" idx="2"/>
          </p:nvPr>
        </p:nvSpPr>
        <p:spPr>
          <a:xfrm>
            <a:off x="685800" y="5029200"/>
            <a:ext cx="7772400" cy="1600200"/>
          </a:xfrm>
        </p:spPr>
        <p:txBody>
          <a:bodyPr/>
          <a:lstStyle/>
          <a:p>
            <a:pPr marL="0" indent="0">
              <a:buFont typeface="Arial" panose="020B0604020202020204" pitchFamily="34" charset="0"/>
              <a:buNone/>
            </a:pPr>
            <a:r>
              <a:rPr lang="en-US" sz="3200" dirty="0" smtClean="0"/>
              <a:t>Climate Change affects us and </a:t>
            </a:r>
          </a:p>
          <a:p>
            <a:pPr marL="0" indent="0">
              <a:buFont typeface="Arial" panose="020B0604020202020204" pitchFamily="34" charset="0"/>
              <a:buNone/>
            </a:pPr>
            <a:r>
              <a:rPr lang="en-US" sz="3200" dirty="0" smtClean="0"/>
              <a:t>we can all take action.</a:t>
            </a:r>
          </a:p>
        </p:txBody>
      </p:sp>
      <p:pic>
        <p:nvPicPr>
          <p:cNvPr id="11" name="Picture 2" descr="F:\fireris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981200"/>
            <a:ext cx="3200400" cy="2128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rol 2"/>
          <p:cNvSpPr>
            <a:spLocks noChangeArrowheads="1" noChangeShapeType="1"/>
          </p:cNvSpPr>
          <p:nvPr/>
        </p:nvSpPr>
        <p:spPr bwMode="auto">
          <a:xfrm>
            <a:off x="4857750" y="1771650"/>
            <a:ext cx="4629150" cy="35433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US"/>
          </a:p>
        </p:txBody>
      </p:sp>
      <p:graphicFrame>
        <p:nvGraphicFramePr>
          <p:cNvPr id="42029" name="Group 45"/>
          <p:cNvGraphicFramePr>
            <a:graphicFrameLocks noGrp="1"/>
          </p:cNvGraphicFramePr>
          <p:nvPr>
            <p:extLst>
              <p:ext uri="{D42A27DB-BD31-4B8C-83A1-F6EECF244321}">
                <p14:modId xmlns:p14="http://schemas.microsoft.com/office/powerpoint/2010/main" val="215899126"/>
              </p:ext>
            </p:extLst>
          </p:nvPr>
        </p:nvGraphicFramePr>
        <p:xfrm>
          <a:off x="0" y="1"/>
          <a:ext cx="9144000" cy="6857999"/>
        </p:xfrm>
        <a:graphic>
          <a:graphicData uri="http://schemas.openxmlformats.org/drawingml/2006/table">
            <a:tbl>
              <a:tblPr/>
              <a:tblGrid>
                <a:gridCol w="6340679"/>
                <a:gridCol w="1288060"/>
                <a:gridCol w="1515261"/>
              </a:tblGrid>
              <a:tr h="150876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000" b="1"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 </a:t>
                      </a:r>
                      <a:endParaRPr kumimoji="0" lang="en-US" sz="11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
                          <a:schemeClr val="hlink"/>
                        </a:buClr>
                        <a:buSzPct val="80000"/>
                        <a:buFont typeface="Wingdings" panose="05000000000000000000" pitchFamily="2" charset="2"/>
                        <a:buNone/>
                        <a:tabLst/>
                      </a:pPr>
                      <a:r>
                        <a:rPr kumimoji="0" lang="en-US" sz="4800" b="1"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Action — Take 10</a:t>
                      </a:r>
                      <a:r>
                        <a:rPr kumimoji="0" lang="en-US" sz="2400" b="1"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 </a:t>
                      </a:r>
                      <a:endParaRPr kumimoji="0" lang="en-US" sz="24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w="12700" cap="flat" cmpd="sng" algn="ctr">
                      <a:solidFill>
                        <a:srgbClr val="00FF00"/>
                      </a:solidFill>
                      <a:prstDash val="solid"/>
                      <a:round/>
                      <a:headEnd type="none" w="med" len="med"/>
                      <a:tailEnd type="none" w="med" len="med"/>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Pounds of C0</a:t>
                      </a:r>
                      <a:r>
                        <a:rPr kumimoji="0" lang="en-US" sz="1600" b="0" i="0" u="none" strike="noStrike" cap="none" normalizeH="0" baseline="-30000" smtClean="0">
                          <a:ln>
                            <a:noFill/>
                          </a:ln>
                          <a:solidFill>
                            <a:schemeClr val="accent2"/>
                          </a:solidFill>
                          <a:effectLst>
                            <a:outerShdw blurRad="38100" dist="38100" dir="2700000" algn="tl">
                              <a:srgbClr val="C0C0C0"/>
                            </a:outerShdw>
                          </a:effectLst>
                          <a:latin typeface="Tekton Pro Cond" pitchFamily="34" charset="0"/>
                        </a:rPr>
                        <a:t>2</a:t>
                      </a: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e</a:t>
                      </a:r>
                      <a:r>
                        <a:rPr kumimoji="0" lang="en-US" sz="1600" b="0" i="0" u="none" strike="noStrike" cap="none" normalizeH="0" baseline="-30000" smtClean="0">
                          <a:ln>
                            <a:noFill/>
                          </a:ln>
                          <a:solidFill>
                            <a:schemeClr val="accent2"/>
                          </a:solidFill>
                          <a:effectLst>
                            <a:outerShdw blurRad="38100" dist="38100" dir="2700000" algn="tl">
                              <a:srgbClr val="C0C0C0"/>
                            </a:outerShdw>
                          </a:effectLst>
                          <a:latin typeface="Tekton Pro Cond" pitchFamily="34" charset="0"/>
                        </a:rPr>
                        <a:t> </a:t>
                      </a: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Avoided</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w="12700" cap="flat" cmpd="sng" algn="ctr">
                      <a:solidFill>
                        <a:srgbClr val="00FF00"/>
                      </a:solidFill>
                      <a:prstDash val="solid"/>
                      <a:round/>
                      <a:headEnd type="none" w="med" len="med"/>
                      <a:tailEnd type="none" w="med" len="med"/>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 $ </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Saved</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Per Year</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893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1.</a:t>
                      </a: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Avoid driving 20 miles per week.</a:t>
                      </a:r>
                      <a:endPar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850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$166</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33413">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2.</a:t>
                      </a: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Request the smallest trash container and  larger recycling bin.  (100% capacity)</a:t>
                      </a:r>
                      <a:endPar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12,000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  96</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893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3.</a:t>
                      </a: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Ditch your dryer—50% reduction .</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760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  40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893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4.</a:t>
                      </a: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Install 4  CFLs.</a:t>
                      </a:r>
                      <a:endPar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650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  28</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33413">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5.</a:t>
                      </a: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Participate in renewable wind program.                      </a:t>
                      </a:r>
                      <a:endPar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           Visit:  fcgov.com/utilities.  ** (Cost to enroll:  $84)</a:t>
                      </a:r>
                      <a:endPar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7,796</a:t>
                      </a:r>
                      <a:endPar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        **</a:t>
                      </a:r>
                      <a:endPar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 </a:t>
                      </a:r>
                      <a:endPar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11163">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6.</a:t>
                      </a: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Wash clothes in cold water.</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230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  12</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1275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7.</a:t>
                      </a: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Set computer &amp; monitor to sleep at night .</a:t>
                      </a:r>
                      <a:endPar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200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  10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191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8.      Garden—1 meal (30 days x 3 months)</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68</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$480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2227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9.      Don’t idle (5 minutes/day)</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18</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$ 30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8895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10.    Plant a native tree (1/3 electricity/4months)</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128</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$120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a:noFill/>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761361">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1"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ANNUAL SAVINGS</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w="12700" cap="flat" cmpd="sng" algn="ctr">
                      <a:solidFill>
                        <a:srgbClr val="00FF00"/>
                      </a:solidFill>
                      <a:prstDash val="solid"/>
                      <a:round/>
                      <a:headEnd type="none" w="med" len="med"/>
                      <a:tailEnd type="none" w="med" len="med"/>
                    </a:lnL>
                    <a:lnR>
                      <a:noFill/>
                    </a:lnR>
                    <a:lnT>
                      <a:noFill/>
                    </a:lnT>
                    <a:lnB w="12700" cap="flat" cmpd="sng" algn="ctr">
                      <a:solidFill>
                        <a:srgbClr val="00FF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smtClean="0">
                          <a:ln>
                            <a:noFill/>
                          </a:ln>
                          <a:solidFill>
                            <a:schemeClr val="accent2"/>
                          </a:solidFill>
                          <a:effectLst>
                            <a:outerShdw blurRad="38100" dist="38100" dir="2700000" algn="tl">
                              <a:srgbClr val="C0C0C0"/>
                            </a:outerShdw>
                          </a:effectLst>
                          <a:latin typeface="Tekton Pro Cond" pitchFamily="34" charset="0"/>
                        </a:rPr>
                        <a:t>22,700</a:t>
                      </a:r>
                      <a:endParaRPr kumimoji="0" lang="en-US" sz="1600" b="0" i="0" u="none" strike="noStrike" cap="none" normalizeH="0" baseline="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a:noFill/>
                    </a:lnR>
                    <a:lnT>
                      <a:noFill/>
                    </a:lnT>
                    <a:lnB w="12700" cap="flat" cmpd="sng" algn="ctr">
                      <a:solidFill>
                        <a:srgbClr val="00FF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SzPct val="80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tx2"/>
                        </a:buClr>
                        <a:buSzPct val="80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tx1"/>
                        </a:buClr>
                        <a:buSzPct val="80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ekton Pro Cond" pitchFamily="34" charset="0"/>
                        </a:rPr>
                        <a:t>$982</a:t>
                      </a:r>
                      <a:endParaRPr kumimoji="0" lang="en-US" sz="1600" b="0" i="0" u="none" strike="noStrike" cap="none" normalizeH="0" baseline="0" dirty="0" smtClean="0">
                        <a:ln>
                          <a:noFill/>
                        </a:ln>
                        <a:solidFill>
                          <a:schemeClr val="accent2"/>
                        </a:solidFill>
                        <a:effectLst>
                          <a:outerShdw blurRad="38100" dist="38100" dir="2700000" algn="tl">
                            <a:srgbClr val="C0C0C0"/>
                          </a:outerShdw>
                        </a:effectLst>
                        <a:latin typeface="Tahoma" panose="020B0604030504040204" pitchFamily="34" charset="0"/>
                      </a:endParaRPr>
                    </a:p>
                  </a:txBody>
                  <a:tcPr horzOverflow="overflow">
                    <a:lnL>
                      <a:noFill/>
                    </a:lnL>
                    <a:lnR w="12700" cap="flat" cmpd="sng" algn="ctr">
                      <a:solidFill>
                        <a:srgbClr val="00FF00"/>
                      </a:solidFill>
                      <a:prstDash val="solid"/>
                      <a:round/>
                      <a:headEnd type="none" w="med" len="med"/>
                      <a:tailEnd type="none" w="med" len="med"/>
                    </a:lnR>
                    <a:lnT>
                      <a:noFill/>
                    </a:lnT>
                    <a:lnB w="12700" cap="flat" cmpd="sng" algn="ctr">
                      <a:solidFill>
                        <a:srgbClr val="00FF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151477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pPr>
              <a:defRPr/>
            </a:pPr>
            <a:r>
              <a:rPr lang="en-US" dirty="0" smtClean="0">
                <a:latin typeface="Arial" panose="020B0604020202020204" pitchFamily="34" charset="0"/>
                <a:ea typeface="ＭＳ Ｐゴシック" charset="0"/>
                <a:cs typeface="Arial" panose="020B0604020202020204" pitchFamily="34" charset="0"/>
              </a:rPr>
              <a:t>Leading Change </a:t>
            </a:r>
            <a:endParaRPr lang="en-US" dirty="0">
              <a:latin typeface="Arial" panose="020B0604020202020204" pitchFamily="34" charset="0"/>
              <a:ea typeface="ＭＳ Ｐゴシック" charset="0"/>
              <a:cs typeface="Arial" panose="020B0604020202020204" pitchFamily="34" charset="0"/>
            </a:endParaRPr>
          </a:p>
        </p:txBody>
      </p:sp>
      <p:sp>
        <p:nvSpPr>
          <p:cNvPr id="3" name="Content Placeholder 2"/>
          <p:cNvSpPr>
            <a:spLocks noGrp="1"/>
          </p:cNvSpPr>
          <p:nvPr>
            <p:ph idx="1"/>
          </p:nvPr>
        </p:nvSpPr>
        <p:spPr>
          <a:xfrm>
            <a:off x="381000" y="1752600"/>
            <a:ext cx="8077200" cy="5105400"/>
          </a:xfrm>
        </p:spPr>
        <p:txBody>
          <a:bodyPr>
            <a:normAutofit/>
          </a:bodyPr>
          <a:lstStyle/>
          <a:p>
            <a:pPr>
              <a:defRPr/>
            </a:pPr>
            <a:r>
              <a:rPr lang="en-US" dirty="0" smtClean="0">
                <a:latin typeface="Arial" panose="020B0604020202020204" pitchFamily="34" charset="0"/>
                <a:ea typeface="ＭＳ Ｐゴシック" charset="0"/>
                <a:cs typeface="Arial" panose="020B0604020202020204" pitchFamily="34" charset="0"/>
              </a:rPr>
              <a:t>Use resources: </a:t>
            </a:r>
            <a:r>
              <a:rPr lang="en-US" dirty="0" smtClean="0">
                <a:solidFill>
                  <a:schemeClr val="accent2">
                    <a:lumMod val="60000"/>
                    <a:lumOff val="40000"/>
                  </a:schemeClr>
                </a:solidFill>
                <a:latin typeface="Arial" panose="020B0604020202020204" pitchFamily="34" charset="0"/>
                <a:ea typeface="ＭＳ Ｐゴシック" charset="0"/>
                <a:cs typeface="Arial" panose="020B0604020202020204" pitchFamily="34" charset="0"/>
              </a:rPr>
              <a:t>new</a:t>
            </a:r>
            <a:r>
              <a:rPr lang="en-US" dirty="0" smtClean="0">
                <a:latin typeface="Arial" panose="020B0604020202020204" pitchFamily="34" charset="0"/>
                <a:ea typeface="ＭＳ Ｐゴシック" charset="0"/>
                <a:cs typeface="Arial" panose="020B0604020202020204" pitchFamily="34" charset="0"/>
              </a:rPr>
              <a:t> Environmental Portal – fcgov.com/enviro and </a:t>
            </a:r>
            <a:r>
              <a:rPr lang="en-US" dirty="0" smtClean="0">
                <a:solidFill>
                  <a:schemeClr val="accent2">
                    <a:lumMod val="60000"/>
                    <a:lumOff val="40000"/>
                  </a:schemeClr>
                </a:solidFill>
                <a:latin typeface="Arial" panose="020B0604020202020204" pitchFamily="34" charset="0"/>
                <a:ea typeface="ＭＳ Ｐゴシック" charset="0"/>
                <a:cs typeface="Arial" panose="020B0604020202020204" pitchFamily="34" charset="0"/>
              </a:rPr>
              <a:t>Green It, Mean It </a:t>
            </a:r>
            <a:r>
              <a:rPr lang="en-US" dirty="0" smtClean="0">
                <a:latin typeface="Arial" panose="020B0604020202020204" pitchFamily="34" charset="0"/>
                <a:ea typeface="ＭＳ Ｐゴシック" charset="0"/>
                <a:cs typeface="Arial" panose="020B0604020202020204" pitchFamily="34" charset="0"/>
              </a:rPr>
              <a:t>website.</a:t>
            </a:r>
          </a:p>
          <a:p>
            <a:pPr>
              <a:defRPr/>
            </a:pPr>
            <a:endParaRPr lang="en-US" dirty="0">
              <a:latin typeface="Arial" panose="020B0604020202020204" pitchFamily="34" charset="0"/>
              <a:ea typeface="ＭＳ Ｐゴシック" charset="0"/>
              <a:cs typeface="Arial" panose="020B0604020202020204" pitchFamily="34" charset="0"/>
            </a:endParaRPr>
          </a:p>
          <a:p>
            <a:pPr>
              <a:defRPr/>
            </a:pPr>
            <a:r>
              <a:rPr lang="en-US" dirty="0" smtClean="0">
                <a:latin typeface="Arial" panose="020B0604020202020204" pitchFamily="34" charset="0"/>
                <a:ea typeface="ＭＳ Ｐゴシック" charset="0"/>
                <a:cs typeface="Arial" panose="020B0604020202020204" pitchFamily="34" charset="0"/>
              </a:rPr>
              <a:t>Acknowledge staff that maintains LEED, ISO or professional credential through CEUs .</a:t>
            </a:r>
          </a:p>
          <a:p>
            <a:pPr>
              <a:defRPr/>
            </a:pPr>
            <a:endParaRPr lang="en-US" dirty="0">
              <a:latin typeface="Arial" panose="020B0604020202020204" pitchFamily="34" charset="0"/>
              <a:ea typeface="ＭＳ Ｐゴシック" charset="0"/>
              <a:cs typeface="Arial" panose="020B0604020202020204" pitchFamily="34" charset="0"/>
            </a:endParaRPr>
          </a:p>
          <a:p>
            <a:pPr marL="0" indent="0">
              <a:buNone/>
              <a:defRPr/>
            </a:pPr>
            <a:endParaRPr lang="en-US" dirty="0" smtClean="0">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1"/>
            <a:ext cx="7602726" cy="609600"/>
          </a:xfrm>
        </p:spPr>
        <p:txBody>
          <a:bodyPr>
            <a:noAutofit/>
          </a:bodyPr>
          <a:lstStyle/>
          <a:p>
            <a:r>
              <a:rPr lang="en-US" sz="2800" dirty="0" smtClean="0">
                <a:latin typeface="Franklin Gothic Medium" pitchFamily="34" charset="0"/>
              </a:rPr>
              <a:t>Strategic </a:t>
            </a:r>
            <a:r>
              <a:rPr lang="en-US" sz="2800" dirty="0">
                <a:latin typeface="Franklin Gothic Medium" pitchFamily="34" charset="0"/>
              </a:rPr>
              <a:t> </a:t>
            </a:r>
            <a:r>
              <a:rPr lang="en-US" sz="2800" dirty="0" smtClean="0">
                <a:latin typeface="Franklin Gothic Medium" pitchFamily="34" charset="0"/>
              </a:rPr>
              <a:t>Programs </a:t>
            </a:r>
            <a:endParaRPr lang="en-US" sz="2800" dirty="0">
              <a:latin typeface="Franklin Gothic Medium" pitchFamily="34" charset="0"/>
            </a:endParaRPr>
          </a:p>
        </p:txBody>
      </p:sp>
      <p:sp>
        <p:nvSpPr>
          <p:cNvPr id="7" name="Text Placeholder 6"/>
          <p:cNvSpPr>
            <a:spLocks noGrp="1"/>
          </p:cNvSpPr>
          <p:nvPr>
            <p:ph type="body" sz="half" idx="2"/>
          </p:nvPr>
        </p:nvSpPr>
        <p:spPr>
          <a:xfrm>
            <a:off x="0" y="1066800"/>
            <a:ext cx="3505200" cy="5791200"/>
          </a:xfrm>
        </p:spPr>
        <p:txBody>
          <a:bodyPr>
            <a:normAutofit lnSpcReduction="10000"/>
          </a:bodyPr>
          <a:lstStyle/>
          <a:p>
            <a:endParaRPr lang="en-US" sz="1900" dirty="0">
              <a:latin typeface="Franklin Gothic Medium" pitchFamily="34" charset="0"/>
            </a:endParaRPr>
          </a:p>
          <a:p>
            <a:pPr marL="342900" indent="-342900">
              <a:buFont typeface="+mj-lt"/>
              <a:buAutoNum type="arabicPeriod"/>
            </a:pPr>
            <a:endParaRPr lang="en-US" sz="2800" dirty="0" smtClean="0">
              <a:latin typeface="Arial" panose="020B0604020202020204" pitchFamily="34" charset="0"/>
              <a:cs typeface="Arial" panose="020B0604020202020204" pitchFamily="34" charset="0"/>
            </a:endParaRPr>
          </a:p>
          <a:p>
            <a:r>
              <a:rPr lang="en-US" sz="2800" smtClean="0">
                <a:latin typeface="Arial" panose="020B0604020202020204" pitchFamily="34" charset="0"/>
                <a:cs typeface="Arial" panose="020B0604020202020204" pitchFamily="34" charset="0"/>
              </a:rPr>
              <a:t>Pave </a:t>
            </a:r>
            <a:r>
              <a:rPr lang="en-US" sz="2800">
                <a:latin typeface="Arial" panose="020B0604020202020204" pitchFamily="34" charset="0"/>
                <a:cs typeface="Arial" panose="020B0604020202020204" pitchFamily="34" charset="0"/>
              </a:rPr>
              <a:t>o</a:t>
            </a:r>
            <a:r>
              <a:rPr lang="en-US" sz="2800" smtClean="0">
                <a:latin typeface="Arial" panose="020B0604020202020204" pitchFamily="34" charset="0"/>
                <a:cs typeface="Arial" panose="020B0604020202020204" pitchFamily="34" charset="0"/>
              </a:rPr>
              <a:t>ur Streets </a:t>
            </a:r>
            <a:r>
              <a:rPr lang="en-US" sz="2800" dirty="0" smtClean="0">
                <a:latin typeface="Arial" panose="020B0604020202020204" pitchFamily="34" charset="0"/>
                <a:cs typeface="Arial" panose="020B0604020202020204" pitchFamily="34" charset="0"/>
              </a:rPr>
              <a:t>in …………….</a:t>
            </a:r>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Water Treatment Plant has a solar farm….</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305B5EAD-8F5C-45F7-9860-C0EEDA5FB40D}" type="slidenum">
              <a:rPr lang="en-US" smtClean="0"/>
              <a:pPr>
                <a:defRPr/>
              </a:pPr>
              <a:t>22</a:t>
            </a:fld>
            <a:endParaRPr lang="en-US"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23" r="923"/>
          <a:stretch>
            <a:fillRect/>
          </a:stretch>
        </p:blipFill>
        <p:spPr>
          <a:xfrm rot="420000">
            <a:off x="3259832" y="2652555"/>
            <a:ext cx="4616450" cy="3449873"/>
          </a:xfrm>
        </p:spPr>
      </p:pic>
    </p:spTree>
    <p:extLst>
      <p:ext uri="{BB962C8B-B14F-4D97-AF65-F5344CB8AC3E}">
        <p14:creationId xmlns:p14="http://schemas.microsoft.com/office/powerpoint/2010/main" val="263717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3273425" y="5518150"/>
            <a:ext cx="2405063" cy="569913"/>
          </a:xfrm>
          <a:prstGeom prst="rect">
            <a:avLst/>
          </a:prstGeom>
          <a:solidFill>
            <a:srgbClr val="E5F2FF"/>
          </a:solidFill>
          <a:ln w="9525" algn="ctr">
            <a:solidFill>
              <a:srgbClr val="000000"/>
            </a:solidFill>
            <a:round/>
            <a:headEnd/>
            <a:tailEnd/>
          </a:ln>
        </p:spPr>
        <p:txBody>
          <a:bodyPr wrap="none" anchor="ctr"/>
          <a:lstStyle>
            <a:lvl1pPr>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dirty="0" smtClean="0">
                <a:latin typeface="Arial" panose="020B0604020202020204" pitchFamily="34" charset="0"/>
              </a:rPr>
              <a:t>Rebates</a:t>
            </a:r>
            <a:endParaRPr lang="en-US" altLang="en-US" sz="1800" dirty="0">
              <a:latin typeface="Arial" panose="020B0604020202020204" pitchFamily="34" charset="0"/>
            </a:endParaRPr>
          </a:p>
        </p:txBody>
      </p:sp>
      <p:sp>
        <p:nvSpPr>
          <p:cNvPr id="31747" name="TextBox 8"/>
          <p:cNvSpPr txBox="1">
            <a:spLocks noChangeArrowheads="1"/>
          </p:cNvSpPr>
          <p:nvPr/>
        </p:nvSpPr>
        <p:spPr bwMode="auto">
          <a:xfrm>
            <a:off x="-77788" y="3473450"/>
            <a:ext cx="14478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400" b="1">
                <a:solidFill>
                  <a:schemeClr val="bg1"/>
                </a:solidFill>
                <a:latin typeface="Arial" panose="020B0604020202020204" pitchFamily="34" charset="0"/>
                <a:cs typeface="Arial" panose="020B0604020202020204" pitchFamily="34" charset="0"/>
              </a:rPr>
              <a:t>VISION</a:t>
            </a:r>
          </a:p>
        </p:txBody>
      </p:sp>
      <p:sp>
        <p:nvSpPr>
          <p:cNvPr id="31748" name="TextBox 9"/>
          <p:cNvSpPr txBox="1">
            <a:spLocks noChangeArrowheads="1"/>
          </p:cNvSpPr>
          <p:nvPr/>
        </p:nvSpPr>
        <p:spPr bwMode="auto">
          <a:xfrm>
            <a:off x="836613" y="377825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400" b="1">
                <a:solidFill>
                  <a:schemeClr val="bg1"/>
                </a:solidFill>
                <a:latin typeface="Arial" panose="020B0604020202020204" pitchFamily="34" charset="0"/>
                <a:cs typeface="Arial" panose="020B0604020202020204" pitchFamily="34" charset="0"/>
              </a:rPr>
              <a:t>MISSION</a:t>
            </a:r>
          </a:p>
        </p:txBody>
      </p:sp>
      <p:sp>
        <p:nvSpPr>
          <p:cNvPr id="31749" name="TextBox 10"/>
          <p:cNvSpPr txBox="1">
            <a:spLocks noChangeArrowheads="1"/>
          </p:cNvSpPr>
          <p:nvPr/>
        </p:nvSpPr>
        <p:spPr bwMode="auto">
          <a:xfrm>
            <a:off x="227013" y="4313238"/>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400" b="1">
                <a:solidFill>
                  <a:schemeClr val="bg1"/>
                </a:solidFill>
                <a:latin typeface="Arial" panose="020B0604020202020204" pitchFamily="34" charset="0"/>
                <a:cs typeface="Arial" panose="020B0604020202020204" pitchFamily="34" charset="0"/>
              </a:rPr>
              <a:t>VALUES</a:t>
            </a:r>
          </a:p>
        </p:txBody>
      </p:sp>
      <p:pic>
        <p:nvPicPr>
          <p:cNvPr id="31750" name="Picture 5" descr="ARR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3101975"/>
            <a:ext cx="113982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Rectangle 19"/>
          <p:cNvSpPr>
            <a:spLocks noChangeArrowheads="1"/>
          </p:cNvSpPr>
          <p:nvPr/>
        </p:nvSpPr>
        <p:spPr bwMode="auto">
          <a:xfrm>
            <a:off x="646113" y="590550"/>
            <a:ext cx="5221287" cy="604838"/>
          </a:xfrm>
          <a:prstGeom prst="rect">
            <a:avLst/>
          </a:prstGeom>
          <a:noFill/>
          <a:ln w="28575">
            <a:solidFill>
              <a:srgbClr val="00467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400">
                <a:solidFill>
                  <a:schemeClr val="tx1"/>
                </a:solidFill>
                <a:latin typeface="Arial" pitchFamily="34" charset="0"/>
              </a:defRPr>
            </a:lvl4pPr>
            <a:lvl5pPr marL="2057400" indent="-22860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ctr" eaLnBrk="1" hangingPunct="1">
              <a:spcBef>
                <a:spcPct val="0"/>
              </a:spcBef>
              <a:buFontTx/>
              <a:buNone/>
              <a:defRPr/>
            </a:pPr>
            <a:r>
              <a:rPr lang="en-US" altLang="en-US" sz="2800" dirty="0" smtClean="0">
                <a:ea typeface="ＭＳ Ｐゴシック" panose="020B0600070205080204" pitchFamily="34" charset="-128"/>
              </a:rPr>
              <a:t> </a:t>
            </a:r>
            <a:r>
              <a:rPr lang="en-US" altLang="en-US" sz="2800" dirty="0" smtClean="0">
                <a:solidFill>
                  <a:schemeClr val="bg1">
                    <a:lumMod val="95000"/>
                  </a:schemeClr>
                </a:solidFill>
                <a:ea typeface="ＭＳ Ｐゴシック" panose="020B0600070205080204" pitchFamily="34" charset="-128"/>
              </a:rPr>
              <a:t>Conservation Culture </a:t>
            </a:r>
          </a:p>
        </p:txBody>
      </p:sp>
      <p:sp>
        <p:nvSpPr>
          <p:cNvPr id="8208" name="Rectangle 19"/>
          <p:cNvSpPr>
            <a:spLocks noChangeArrowheads="1"/>
          </p:cNvSpPr>
          <p:nvPr/>
        </p:nvSpPr>
        <p:spPr bwMode="auto">
          <a:xfrm rot="16200000" flipV="1">
            <a:off x="1085512" y="3003019"/>
            <a:ext cx="430887" cy="2147887"/>
          </a:xfrm>
          <a:prstGeom prst="rect">
            <a:avLst/>
          </a:prstGeom>
          <a:noFill/>
          <a:ln w="28575">
            <a:solidFill>
              <a:srgbClr val="00467F"/>
            </a:solidFill>
            <a:miter lim="800000"/>
            <a:headEnd/>
            <a:tailEnd/>
          </a:ln>
          <a:extLst>
            <a:ext uri="{909E8E84-426E-40DD-AFC4-6F175D3DCCD1}">
              <a14:hiddenFill xmlns:a14="http://schemas.microsoft.com/office/drawing/2010/main">
                <a:solidFill>
                  <a:srgbClr val="FFFFFF"/>
                </a:solidFill>
              </a14:hiddenFill>
            </a:ext>
          </a:extLst>
        </p:spPr>
        <p:txBody>
          <a:bodyPr vert="vert270" anchor="ctr">
            <a:spAutoFit/>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400">
                <a:solidFill>
                  <a:schemeClr val="tx1"/>
                </a:solidFill>
                <a:latin typeface="Arial" pitchFamily="34" charset="0"/>
              </a:defRPr>
            </a:lvl4pPr>
            <a:lvl5pPr marL="2057400" indent="-22860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ctr" eaLnBrk="1" hangingPunct="1">
              <a:spcBef>
                <a:spcPct val="0"/>
              </a:spcBef>
              <a:buFontTx/>
              <a:buNone/>
              <a:defRPr/>
            </a:pPr>
            <a:r>
              <a:rPr lang="en-US" altLang="en-US" sz="1600" b="1" dirty="0" smtClean="0">
                <a:ea typeface="ＭＳ Ｐゴシック" panose="020B0600070205080204" pitchFamily="34" charset="-128"/>
              </a:rPr>
              <a:t>Depth and Breadth</a:t>
            </a:r>
            <a:endParaRPr lang="en-US" altLang="en-US" sz="1600" dirty="0" smtClean="0">
              <a:ea typeface="ＭＳ Ｐゴシック" panose="020B0600070205080204" pitchFamily="34" charset="-128"/>
            </a:endParaRPr>
          </a:p>
        </p:txBody>
      </p:sp>
      <p:sp>
        <p:nvSpPr>
          <p:cNvPr id="8212" name="Rectangle 3"/>
          <p:cNvSpPr>
            <a:spLocks noChangeArrowheads="1"/>
          </p:cNvSpPr>
          <p:nvPr/>
        </p:nvSpPr>
        <p:spPr bwMode="auto">
          <a:xfrm>
            <a:off x="3291818" y="4789488"/>
            <a:ext cx="2468562" cy="368300"/>
          </a:xfrm>
          <a:prstGeom prst="rect">
            <a:avLst/>
          </a:prstGeom>
          <a:solidFill>
            <a:schemeClr val="accent1">
              <a:lumMod val="20000"/>
              <a:lumOff val="80000"/>
            </a:schemeClr>
          </a:solidFill>
          <a:ln w="3175">
            <a:solidFill>
              <a:schemeClr val="tx1"/>
            </a:solidFill>
          </a:ln>
        </p:spPr>
        <p:txBody>
          <a:bodyPr>
            <a:spAutoFit/>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400">
                <a:solidFill>
                  <a:schemeClr val="tx1"/>
                </a:solidFill>
                <a:latin typeface="Arial" pitchFamily="34" charset="0"/>
              </a:defRPr>
            </a:lvl4pPr>
            <a:lvl5pPr marL="2057400" indent="-22860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1800" dirty="0" smtClean="0">
                <a:ea typeface="ＭＳ Ｐゴシック" panose="020B0600070205080204" pitchFamily="34" charset="-128"/>
              </a:rPr>
              <a:t> </a:t>
            </a:r>
            <a:r>
              <a:rPr lang="en-US" altLang="en-US" sz="1800" dirty="0" err="1" smtClean="0">
                <a:ea typeface="ＭＳ Ｐゴシック" panose="020B0600070205080204" pitchFamily="34" charset="-128"/>
              </a:rPr>
              <a:t>WaterWise</a:t>
            </a:r>
            <a:endParaRPr lang="en-US" altLang="en-US" sz="1800" dirty="0" smtClean="0">
              <a:ea typeface="ＭＳ Ｐゴシック" panose="020B0600070205080204" pitchFamily="34" charset="-128"/>
            </a:endParaRPr>
          </a:p>
        </p:txBody>
      </p:sp>
      <p:sp>
        <p:nvSpPr>
          <p:cNvPr id="2" name="Rectangle 1"/>
          <p:cNvSpPr/>
          <p:nvPr/>
        </p:nvSpPr>
        <p:spPr bwMode="auto">
          <a:xfrm>
            <a:off x="8497888" y="1730375"/>
            <a:ext cx="333375" cy="4664075"/>
          </a:xfrm>
          <a:prstGeom prst="rect">
            <a:avLst/>
          </a:prstGeom>
          <a:solidFill>
            <a:srgbClr val="1569C5"/>
          </a:solidFill>
          <a:ln w="9525" cap="flat" cmpd="sng" algn="ctr">
            <a:solidFill>
              <a:schemeClr val="tx1"/>
            </a:solidFill>
            <a:prstDash val="solid"/>
            <a:round/>
            <a:headEnd type="none" w="med" len="med"/>
            <a:tailEnd type="none" w="med" len="med"/>
          </a:ln>
          <a:effectLst/>
        </p:spPr>
        <p:txBody>
          <a:bodyPr vert="vert" wrap="none" anchor="ctr"/>
          <a:lstStyle/>
          <a:p>
            <a:pPr algn="ctr" eaLnBrk="1" hangingPunct="1">
              <a:defRPr/>
            </a:pPr>
            <a:r>
              <a:rPr lang="en-US" dirty="0" smtClean="0">
                <a:solidFill>
                  <a:schemeClr val="bg1"/>
                </a:solidFill>
                <a:latin typeface="Arial" charset="0"/>
                <a:ea typeface="ＭＳ Ｐゴシック" panose="020B0600070205080204" pitchFamily="34" charset="-128"/>
              </a:rPr>
              <a:t>Water Conservation </a:t>
            </a:r>
            <a:endParaRPr lang="en-US" dirty="0">
              <a:solidFill>
                <a:schemeClr val="bg1"/>
              </a:solidFill>
              <a:latin typeface="Arial" charset="0"/>
              <a:ea typeface="ＭＳ Ｐゴシック" panose="020B0600070205080204" pitchFamily="34" charset="-128"/>
            </a:endParaRPr>
          </a:p>
        </p:txBody>
      </p:sp>
      <p:sp>
        <p:nvSpPr>
          <p:cNvPr id="31756" name="Left-Right Arrow 39"/>
          <p:cNvSpPr>
            <a:spLocks noChangeArrowheads="1"/>
          </p:cNvSpPr>
          <p:nvPr/>
        </p:nvSpPr>
        <p:spPr bwMode="auto">
          <a:xfrm>
            <a:off x="6084888" y="3317875"/>
            <a:ext cx="2081212" cy="304800"/>
          </a:xfrm>
          <a:prstGeom prst="leftRightArrow">
            <a:avLst>
              <a:gd name="adj1" fmla="val 50000"/>
              <a:gd name="adj2" fmla="val 49978"/>
            </a:avLst>
          </a:prstGeom>
          <a:solidFill>
            <a:srgbClr val="99CCFF"/>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
        <p:nvSpPr>
          <p:cNvPr id="31757" name="Left-Right Arrow 42"/>
          <p:cNvSpPr>
            <a:spLocks noChangeArrowheads="1"/>
          </p:cNvSpPr>
          <p:nvPr/>
        </p:nvSpPr>
        <p:spPr bwMode="auto">
          <a:xfrm>
            <a:off x="6083300" y="4789488"/>
            <a:ext cx="2082800" cy="304800"/>
          </a:xfrm>
          <a:prstGeom prst="leftRightArrow">
            <a:avLst>
              <a:gd name="adj1" fmla="val 50000"/>
              <a:gd name="adj2" fmla="val 50016"/>
            </a:avLst>
          </a:prstGeom>
          <a:solidFill>
            <a:srgbClr val="C000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
        <p:nvSpPr>
          <p:cNvPr id="31758" name="Left-Right Arrow 43"/>
          <p:cNvSpPr>
            <a:spLocks noChangeArrowheads="1"/>
          </p:cNvSpPr>
          <p:nvPr/>
        </p:nvSpPr>
        <p:spPr bwMode="auto">
          <a:xfrm>
            <a:off x="6115050" y="5670550"/>
            <a:ext cx="2082800" cy="304800"/>
          </a:xfrm>
          <a:prstGeom prst="leftRightArrow">
            <a:avLst>
              <a:gd name="adj1" fmla="val 50000"/>
              <a:gd name="adj2" fmla="val 50016"/>
            </a:avLst>
          </a:prstGeom>
          <a:solidFill>
            <a:srgbClr val="FF66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
        <p:nvSpPr>
          <p:cNvPr id="8223" name="Rectangle 6"/>
          <p:cNvSpPr>
            <a:spLocks noChangeArrowheads="1"/>
          </p:cNvSpPr>
          <p:nvPr/>
        </p:nvSpPr>
        <p:spPr bwMode="auto">
          <a:xfrm>
            <a:off x="3275013" y="4035425"/>
            <a:ext cx="2468562" cy="369888"/>
          </a:xfrm>
          <a:prstGeom prst="rect">
            <a:avLst/>
          </a:prstGeom>
          <a:solidFill>
            <a:schemeClr val="accent1">
              <a:lumMod val="20000"/>
              <a:lumOff val="80000"/>
            </a:schemeClr>
          </a:solidFill>
          <a:ln w="3175">
            <a:solidFill>
              <a:schemeClr val="tx1"/>
            </a:solidFill>
          </a:ln>
        </p:spPr>
        <p:txBody>
          <a:bodyPr>
            <a:spAutoFit/>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400">
                <a:solidFill>
                  <a:schemeClr val="tx1"/>
                </a:solidFill>
                <a:latin typeface="Arial" pitchFamily="34" charset="0"/>
              </a:defRPr>
            </a:lvl4pPr>
            <a:lvl5pPr marL="2057400" indent="-22860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1800" dirty="0" smtClean="0">
                <a:ea typeface="ＭＳ Ｐゴシック" panose="020B0600070205080204" pitchFamily="34" charset="-128"/>
              </a:rPr>
              <a:t>Water Festival</a:t>
            </a:r>
          </a:p>
        </p:txBody>
      </p:sp>
      <p:sp>
        <p:nvSpPr>
          <p:cNvPr id="31760" name="Left-Right Arrow 40"/>
          <p:cNvSpPr>
            <a:spLocks noChangeArrowheads="1"/>
          </p:cNvSpPr>
          <p:nvPr/>
        </p:nvSpPr>
        <p:spPr bwMode="auto">
          <a:xfrm>
            <a:off x="6084888" y="4013200"/>
            <a:ext cx="2082800" cy="304800"/>
          </a:xfrm>
          <a:prstGeom prst="leftRightArrow">
            <a:avLst>
              <a:gd name="adj1" fmla="val 50000"/>
              <a:gd name="adj2" fmla="val 50016"/>
            </a:avLst>
          </a:prstGeom>
          <a:solidFill>
            <a:srgbClr val="003399"/>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
        <p:nvSpPr>
          <p:cNvPr id="31761" name="Left-Right Arrow 3"/>
          <p:cNvSpPr>
            <a:spLocks noChangeArrowheads="1"/>
          </p:cNvSpPr>
          <p:nvPr/>
        </p:nvSpPr>
        <p:spPr bwMode="auto">
          <a:xfrm>
            <a:off x="6140450" y="2717800"/>
            <a:ext cx="2082800" cy="317500"/>
          </a:xfrm>
          <a:prstGeom prst="leftRightArrow">
            <a:avLst>
              <a:gd name="adj1" fmla="val 50000"/>
              <a:gd name="adj2" fmla="val 50111"/>
            </a:avLst>
          </a:prstGeom>
          <a:solidFill>
            <a:srgbClr val="389802"/>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
        <p:nvSpPr>
          <p:cNvPr id="40" name="Rectangle 6"/>
          <p:cNvSpPr>
            <a:spLocks noChangeArrowheads="1"/>
          </p:cNvSpPr>
          <p:nvPr/>
        </p:nvSpPr>
        <p:spPr bwMode="auto">
          <a:xfrm>
            <a:off x="3297238" y="3408363"/>
            <a:ext cx="2470150" cy="369887"/>
          </a:xfrm>
          <a:prstGeom prst="rect">
            <a:avLst/>
          </a:prstGeom>
          <a:solidFill>
            <a:schemeClr val="accent1">
              <a:lumMod val="20000"/>
              <a:lumOff val="80000"/>
            </a:schemeClr>
          </a:solidFill>
          <a:ln w="3175">
            <a:solidFill>
              <a:schemeClr val="tx1"/>
            </a:solidFill>
          </a:ln>
        </p:spPr>
        <p:txBody>
          <a:bodyPr>
            <a:spAutoFit/>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400">
                <a:solidFill>
                  <a:schemeClr val="tx1"/>
                </a:solidFill>
                <a:latin typeface="Arial" pitchFamily="34" charset="0"/>
              </a:defRPr>
            </a:lvl4pPr>
            <a:lvl5pPr marL="2057400" indent="-22860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1800" dirty="0" err="1" smtClean="0">
                <a:ea typeface="ＭＳ Ｐゴシック" panose="020B0600070205080204" pitchFamily="34" charset="-128"/>
              </a:rPr>
              <a:t>BizED</a:t>
            </a:r>
            <a:r>
              <a:rPr lang="en-US" altLang="en-US" sz="1800" dirty="0" smtClean="0">
                <a:ea typeface="ＭＳ Ｐゴシック" panose="020B0600070205080204" pitchFamily="34" charset="-128"/>
              </a:rPr>
              <a:t> and Residential</a:t>
            </a:r>
          </a:p>
        </p:txBody>
      </p:sp>
      <p:sp>
        <p:nvSpPr>
          <p:cNvPr id="41" name="Rectangle 6"/>
          <p:cNvSpPr>
            <a:spLocks noChangeArrowheads="1"/>
          </p:cNvSpPr>
          <p:nvPr/>
        </p:nvSpPr>
        <p:spPr bwMode="auto">
          <a:xfrm>
            <a:off x="3297238" y="2713038"/>
            <a:ext cx="2417762" cy="369887"/>
          </a:xfrm>
          <a:prstGeom prst="rect">
            <a:avLst/>
          </a:prstGeom>
          <a:solidFill>
            <a:schemeClr val="accent1">
              <a:lumMod val="20000"/>
              <a:lumOff val="80000"/>
            </a:schemeClr>
          </a:solidFill>
          <a:ln w="3175">
            <a:solidFill>
              <a:schemeClr val="tx1"/>
            </a:solidFill>
          </a:ln>
        </p:spPr>
        <p:txBody>
          <a:bodyPr>
            <a:spAutoFit/>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400">
                <a:solidFill>
                  <a:schemeClr val="tx1"/>
                </a:solidFill>
                <a:latin typeface="Arial" pitchFamily="34" charset="0"/>
              </a:defRPr>
            </a:lvl4pPr>
            <a:lvl5pPr marL="2057400" indent="-22860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1800" dirty="0" smtClean="0">
                <a:ea typeface="ＭＳ Ｐゴシック" panose="020B0600070205080204" pitchFamily="34" charset="-128"/>
              </a:rPr>
              <a:t>Tier Rates</a:t>
            </a:r>
          </a:p>
        </p:txBody>
      </p: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noChangeArrowheads="1"/>
          </p:cNvSpPr>
          <p:nvPr/>
        </p:nvSpPr>
        <p:spPr bwMode="auto">
          <a:xfrm>
            <a:off x="2438400" y="2546350"/>
            <a:ext cx="6237288" cy="708025"/>
          </a:xfrm>
          <a:prstGeom prst="rect">
            <a:avLst/>
          </a:prstGeom>
          <a:solidFill>
            <a:srgbClr val="007D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atin typeface="Trebuchet MS" panose="020B0603020202020204" pitchFamily="34" charset="0"/>
              <a:cs typeface="Arial" panose="020B0604020202020204" pitchFamily="34" charset="0"/>
            </a:endParaRPr>
          </a:p>
        </p:txBody>
      </p:sp>
      <p:sp>
        <p:nvSpPr>
          <p:cNvPr id="7" name="Text Box 19"/>
          <p:cNvSpPr txBox="1">
            <a:spLocks noChangeArrowheads="1"/>
          </p:cNvSpPr>
          <p:nvPr/>
        </p:nvSpPr>
        <p:spPr bwMode="auto">
          <a:xfrm>
            <a:off x="4129088" y="2460625"/>
            <a:ext cx="13176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90000"/>
              </a:lnSpc>
            </a:pPr>
            <a:r>
              <a:rPr lang="pt-BR" sz="5400" b="1">
                <a:solidFill>
                  <a:schemeClr val="bg1"/>
                </a:solidFill>
                <a:latin typeface="Trebuchet MS" panose="020B0603020202020204" pitchFamily="34" charset="0"/>
                <a:cs typeface="Arial" panose="020B0604020202020204" pitchFamily="34" charset="0"/>
              </a:rPr>
              <a:t>1.</a:t>
            </a:r>
          </a:p>
        </p:txBody>
      </p:sp>
      <p:sp>
        <p:nvSpPr>
          <p:cNvPr id="10" name="Rectangle 23"/>
          <p:cNvSpPr>
            <a:spLocks noChangeArrowheads="1"/>
          </p:cNvSpPr>
          <p:nvPr/>
        </p:nvSpPr>
        <p:spPr bwMode="auto">
          <a:xfrm>
            <a:off x="2700338" y="3376613"/>
            <a:ext cx="6237287" cy="708025"/>
          </a:xfrm>
          <a:prstGeom prst="rect">
            <a:avLst/>
          </a:prstGeom>
          <a:solidFill>
            <a:srgbClr val="007D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atin typeface="Trebuchet MS" panose="020B0603020202020204" pitchFamily="34" charset="0"/>
              <a:cs typeface="Arial" panose="020B0604020202020204" pitchFamily="34" charset="0"/>
            </a:endParaRPr>
          </a:p>
        </p:txBody>
      </p:sp>
      <p:sp>
        <p:nvSpPr>
          <p:cNvPr id="11" name="Text Box 19"/>
          <p:cNvSpPr txBox="1">
            <a:spLocks noChangeArrowheads="1"/>
          </p:cNvSpPr>
          <p:nvPr/>
        </p:nvSpPr>
        <p:spPr bwMode="auto">
          <a:xfrm>
            <a:off x="4129088" y="3395663"/>
            <a:ext cx="10302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90000"/>
              </a:lnSpc>
            </a:pPr>
            <a:r>
              <a:rPr lang="pt-BR" sz="5400" b="1">
                <a:solidFill>
                  <a:schemeClr val="bg1"/>
                </a:solidFill>
                <a:latin typeface="Trebuchet MS" panose="020B0603020202020204" pitchFamily="34" charset="0"/>
                <a:cs typeface="Arial" panose="020B0604020202020204" pitchFamily="34" charset="0"/>
              </a:rPr>
              <a:t>2.</a:t>
            </a:r>
          </a:p>
        </p:txBody>
      </p:sp>
      <p:sp>
        <p:nvSpPr>
          <p:cNvPr id="12" name="Rectangle 23"/>
          <p:cNvSpPr>
            <a:spLocks noChangeArrowheads="1"/>
          </p:cNvSpPr>
          <p:nvPr/>
        </p:nvSpPr>
        <p:spPr bwMode="auto">
          <a:xfrm>
            <a:off x="2700338" y="4367213"/>
            <a:ext cx="6237287" cy="708025"/>
          </a:xfrm>
          <a:prstGeom prst="rect">
            <a:avLst/>
          </a:prstGeom>
          <a:solidFill>
            <a:srgbClr val="007D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atin typeface="Trebuchet MS" panose="020B0603020202020204" pitchFamily="34" charset="0"/>
              <a:cs typeface="Arial" panose="020B0604020202020204" pitchFamily="34" charset="0"/>
            </a:endParaRPr>
          </a:p>
        </p:txBody>
      </p:sp>
      <p:sp>
        <p:nvSpPr>
          <p:cNvPr id="13" name="Text Box 19"/>
          <p:cNvSpPr txBox="1">
            <a:spLocks noChangeArrowheads="1"/>
          </p:cNvSpPr>
          <p:nvPr/>
        </p:nvSpPr>
        <p:spPr bwMode="auto">
          <a:xfrm>
            <a:off x="4267200" y="4471988"/>
            <a:ext cx="117951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90000"/>
              </a:lnSpc>
            </a:pPr>
            <a:r>
              <a:rPr lang="pt-BR" sz="5400" b="1">
                <a:solidFill>
                  <a:schemeClr val="bg1"/>
                </a:solidFill>
                <a:latin typeface="Trebuchet MS" panose="020B0603020202020204" pitchFamily="34" charset="0"/>
                <a:cs typeface="Arial" panose="020B0604020202020204" pitchFamily="34" charset="0"/>
              </a:rPr>
              <a:t>3.</a:t>
            </a:r>
          </a:p>
        </p:txBody>
      </p:sp>
      <p:sp>
        <p:nvSpPr>
          <p:cNvPr id="14" name="Rectangle 23"/>
          <p:cNvSpPr>
            <a:spLocks noChangeArrowheads="1"/>
          </p:cNvSpPr>
          <p:nvPr/>
        </p:nvSpPr>
        <p:spPr bwMode="auto">
          <a:xfrm>
            <a:off x="2700338" y="5375275"/>
            <a:ext cx="6237287" cy="708025"/>
          </a:xfrm>
          <a:prstGeom prst="rect">
            <a:avLst/>
          </a:prstGeom>
          <a:solidFill>
            <a:srgbClr val="007D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atin typeface="Trebuchet MS" panose="020B0603020202020204" pitchFamily="34" charset="0"/>
              <a:cs typeface="Arial" panose="020B0604020202020204" pitchFamily="34" charset="0"/>
            </a:endParaRPr>
          </a:p>
        </p:txBody>
      </p:sp>
      <p:sp>
        <p:nvSpPr>
          <p:cNvPr id="15" name="Text Box 19"/>
          <p:cNvSpPr txBox="1">
            <a:spLocks noChangeArrowheads="1"/>
          </p:cNvSpPr>
          <p:nvPr/>
        </p:nvSpPr>
        <p:spPr bwMode="auto">
          <a:xfrm>
            <a:off x="4129088" y="5413375"/>
            <a:ext cx="8445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90000"/>
              </a:lnSpc>
            </a:pPr>
            <a:r>
              <a:rPr lang="pt-BR" sz="5400" b="1">
                <a:solidFill>
                  <a:schemeClr val="bg1"/>
                </a:solidFill>
                <a:latin typeface="Trebuchet MS" panose="020B0603020202020204" pitchFamily="34" charset="0"/>
                <a:cs typeface="Arial" panose="020B0604020202020204" pitchFamily="34" charset="0"/>
              </a:rPr>
              <a:t>4.</a:t>
            </a:r>
          </a:p>
        </p:txBody>
      </p:sp>
      <p:sp>
        <p:nvSpPr>
          <p:cNvPr id="6" name="Text Box 19"/>
          <p:cNvSpPr txBox="1">
            <a:spLocks noChangeArrowheads="1"/>
          </p:cNvSpPr>
          <p:nvPr/>
        </p:nvSpPr>
        <p:spPr bwMode="auto">
          <a:xfrm>
            <a:off x="1403350" y="265113"/>
            <a:ext cx="767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lnSpc>
                <a:spcPct val="90000"/>
              </a:lnSpc>
            </a:pPr>
            <a:r>
              <a:rPr lang="pt-BR" sz="7200" b="1">
                <a:solidFill>
                  <a:srgbClr val="000000"/>
                </a:solidFill>
                <a:latin typeface="Trebuchet MS" panose="020B0603020202020204" pitchFamily="34" charset="0"/>
                <a:cs typeface="Arial" panose="020B0604020202020204" pitchFamily="34" charset="0"/>
              </a:rPr>
              <a:t>Resources</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rcRect t="20601" r="50787"/>
          <a:stretch>
            <a:fillRect/>
          </a:stretch>
        </p:blipFill>
        <p:spPr bwMode="auto">
          <a:xfrm>
            <a:off x="-68263" y="1244600"/>
            <a:ext cx="450056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pt-PT">
              <a:latin typeface="Trebuchet MS" panose="020B0603020202020204" pitchFamily="34" charset="0"/>
              <a:cs typeface="Arial" panose="020B0604020202020204" pitchFamily="34" charset="0"/>
            </a:endParaRPr>
          </a:p>
        </p:txBody>
      </p:sp>
      <p:sp>
        <p:nvSpPr>
          <p:cNvPr id="20" name="Text Box 19"/>
          <p:cNvSpPr txBox="1">
            <a:spLocks noChangeArrowheads="1"/>
          </p:cNvSpPr>
          <p:nvPr/>
        </p:nvSpPr>
        <p:spPr bwMode="auto">
          <a:xfrm>
            <a:off x="5159375" y="3698875"/>
            <a:ext cx="290671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90000"/>
              </a:lnSpc>
            </a:pPr>
            <a:r>
              <a:rPr lang="pt-BR" sz="3200" b="1">
                <a:solidFill>
                  <a:schemeClr val="bg1"/>
                </a:solidFill>
                <a:latin typeface="Trebuchet MS" panose="020B0603020202020204" pitchFamily="34" charset="0"/>
                <a:cs typeface="Arial" panose="020B0604020202020204" pitchFamily="34" charset="0"/>
              </a:rPr>
              <a:t>AASHE, USDN</a:t>
            </a:r>
          </a:p>
        </p:txBody>
      </p:sp>
      <p:sp>
        <p:nvSpPr>
          <p:cNvPr id="21" name="Text Box 19"/>
          <p:cNvSpPr txBox="1">
            <a:spLocks noChangeArrowheads="1"/>
          </p:cNvSpPr>
          <p:nvPr/>
        </p:nvSpPr>
        <p:spPr bwMode="auto">
          <a:xfrm>
            <a:off x="5121275" y="4279900"/>
            <a:ext cx="33337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90000"/>
              </a:lnSpc>
            </a:pPr>
            <a:r>
              <a:rPr lang="pt-BR" sz="3200" b="1" dirty="0" smtClean="0">
                <a:solidFill>
                  <a:schemeClr val="bg1"/>
                </a:solidFill>
                <a:latin typeface="Trebuchet MS" panose="020B0603020202020204" pitchFamily="34" charset="0"/>
                <a:cs typeface="Arial" panose="020B0604020202020204" pitchFamily="34" charset="0"/>
              </a:rPr>
              <a:t>  </a:t>
            </a:r>
            <a:endParaRPr lang="pt-BR" sz="3200" b="1" dirty="0">
              <a:solidFill>
                <a:schemeClr val="bg1"/>
              </a:solidFill>
              <a:latin typeface="Trebuchet MS" panose="020B0603020202020204" pitchFamily="34" charset="0"/>
              <a:cs typeface="Arial" panose="020B0604020202020204" pitchFamily="34" charset="0"/>
            </a:endParaRPr>
          </a:p>
        </p:txBody>
      </p:sp>
      <p:sp>
        <p:nvSpPr>
          <p:cNvPr id="22" name="Text Box 19"/>
          <p:cNvSpPr txBox="1">
            <a:spLocks noChangeArrowheads="1"/>
          </p:cNvSpPr>
          <p:nvPr/>
        </p:nvSpPr>
        <p:spPr bwMode="auto">
          <a:xfrm>
            <a:off x="4900613" y="5311775"/>
            <a:ext cx="39639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90000"/>
              </a:lnSpc>
            </a:pPr>
            <a:r>
              <a:rPr lang="pt-BR" sz="2800" b="1">
                <a:solidFill>
                  <a:schemeClr val="bg1"/>
                </a:solidFill>
                <a:latin typeface="Trebuchet MS" panose="020B0603020202020204" pitchFamily="34" charset="0"/>
                <a:cs typeface="Arial" panose="020B0604020202020204" pitchFamily="34" charset="0"/>
              </a:rPr>
              <a:t>Fostering Sustainable   Behavior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0" presetClass="entr" presetSubtype="0" fill="hold" grpId="0" nodeType="withEffect">
                                  <p:stCondLst>
                                    <p:cond delay="2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nodeType="afterGroup">
                            <p:stCondLst>
                              <p:cond delay="12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nodeType="afterGroup">
                            <p:stCondLst>
                              <p:cond delay="19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nodeType="afterGroup">
                            <p:stCondLst>
                              <p:cond delay="24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nodeType="afterGroup">
                            <p:stCondLst>
                              <p:cond delay="31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nodeType="afterGroup">
                            <p:stCondLst>
                              <p:cond delay="36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nodeType="afterGroup">
                            <p:stCondLst>
                              <p:cond delay="43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2" grpId="0" animBg="1"/>
      <p:bldP spid="13" grpId="0"/>
      <p:bldP spid="14" grpId="0" animBg="1"/>
      <p:bldP spid="15" grpId="0"/>
      <p:bldP spid="6"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l="20351" t="21118" r="43561" b="69768"/>
          <a:stretch>
            <a:fillRect/>
          </a:stretch>
        </p:blipFill>
        <p:spPr bwMode="auto">
          <a:xfrm>
            <a:off x="1857375" y="1450975"/>
            <a:ext cx="32956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o 6"/>
          <p:cNvGrpSpPr>
            <a:grpSpLocks/>
          </p:cNvGrpSpPr>
          <p:nvPr/>
        </p:nvGrpSpPr>
        <p:grpSpPr bwMode="auto">
          <a:xfrm>
            <a:off x="-107950" y="2695575"/>
            <a:ext cx="5721350" cy="3422650"/>
            <a:chOff x="3676650" y="3981450"/>
            <a:chExt cx="5314950" cy="2163763"/>
          </a:xfrm>
        </p:grpSpPr>
        <p:sp>
          <p:nvSpPr>
            <p:cNvPr id="58375" name="Rectangle 23"/>
            <p:cNvSpPr>
              <a:spLocks noChangeArrowheads="1"/>
            </p:cNvSpPr>
            <p:nvPr/>
          </p:nvSpPr>
          <p:spPr bwMode="auto">
            <a:xfrm>
              <a:off x="3810000" y="4114800"/>
              <a:ext cx="5181600" cy="2030413"/>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atin typeface="Trebuchet MS" panose="020B0603020202020204" pitchFamily="34" charset="0"/>
                <a:cs typeface="Arial" panose="020B0604020202020204" pitchFamily="34" charset="0"/>
              </a:endParaRPr>
            </a:p>
          </p:txBody>
        </p:sp>
        <p:sp>
          <p:nvSpPr>
            <p:cNvPr id="58376" name="Rectangle 23"/>
            <p:cNvSpPr>
              <a:spLocks noChangeArrowheads="1"/>
            </p:cNvSpPr>
            <p:nvPr/>
          </p:nvSpPr>
          <p:spPr bwMode="auto">
            <a:xfrm>
              <a:off x="3748088" y="3981450"/>
              <a:ext cx="5181600" cy="20304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atin typeface="Trebuchet MS" panose="020B0603020202020204" pitchFamily="34" charset="0"/>
                <a:cs typeface="Arial" panose="020B0604020202020204" pitchFamily="34" charset="0"/>
              </a:endParaRPr>
            </a:p>
          </p:txBody>
        </p:sp>
        <p:sp>
          <p:nvSpPr>
            <p:cNvPr id="58377" name="Rectangle 23"/>
            <p:cNvSpPr>
              <a:spLocks noChangeArrowheads="1"/>
            </p:cNvSpPr>
            <p:nvPr/>
          </p:nvSpPr>
          <p:spPr bwMode="auto">
            <a:xfrm>
              <a:off x="3676650" y="4054475"/>
              <a:ext cx="5181600" cy="2028825"/>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atin typeface="Trebuchet MS" panose="020B0603020202020204" pitchFamily="34" charset="0"/>
                <a:cs typeface="Arial" panose="020B0604020202020204" pitchFamily="34" charset="0"/>
              </a:endParaRPr>
            </a:p>
          </p:txBody>
        </p:sp>
      </p:grpSp>
      <p:pic>
        <p:nvPicPr>
          <p:cNvPr id="3" name="Imagem 2"/>
          <p:cNvPicPr>
            <a:picLocks noChangeAspect="1"/>
          </p:cNvPicPr>
          <p:nvPr/>
        </p:nvPicPr>
        <p:blipFill>
          <a:blip r:embed="rId3">
            <a:extLst>
              <a:ext uri="{28A0092B-C50C-407E-A947-70E740481C1C}">
                <a14:useLocalDpi xmlns:a14="http://schemas.microsoft.com/office/drawing/2010/main" val="0"/>
              </a:ext>
            </a:extLst>
          </a:blip>
          <a:srcRect l="62601" b="50000"/>
          <a:stretch>
            <a:fillRect/>
          </a:stretch>
        </p:blipFill>
        <p:spPr bwMode="auto">
          <a:xfrm>
            <a:off x="5454088" y="-451999"/>
            <a:ext cx="34194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95288" y="4227513"/>
            <a:ext cx="567848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indent="0" eaLnBrk="1" hangingPunct="1">
              <a:spcBef>
                <a:spcPct val="30000"/>
              </a:spcBef>
              <a:spcAft>
                <a:spcPct val="30000"/>
              </a:spcAft>
              <a:buClr>
                <a:srgbClr val="007DC8"/>
              </a:buClr>
              <a:defRPr/>
            </a:pPr>
            <a:r>
              <a:rPr lang="en-US" dirty="0" smtClean="0">
                <a:solidFill>
                  <a:schemeClr val="bg1"/>
                </a:solidFill>
                <a:latin typeface="Trebuchet MS" panose="020B0603020202020204" pitchFamily="34" charset="0"/>
                <a:cs typeface="Arial" panose="020B0604020202020204" pitchFamily="34" charset="0"/>
              </a:rPr>
              <a:t>  </a:t>
            </a:r>
          </a:p>
          <a:p>
            <a:pPr eaLnBrk="1" hangingPunct="1">
              <a:spcBef>
                <a:spcPct val="30000"/>
              </a:spcBef>
              <a:spcAft>
                <a:spcPct val="30000"/>
              </a:spcAft>
              <a:buClr>
                <a:srgbClr val="007DC8"/>
              </a:buClr>
              <a:buFont typeface="Wingdings" panose="05000000000000000000" pitchFamily="2" charset="2"/>
              <a:buChar char="§"/>
              <a:defRPr/>
            </a:pPr>
            <a:r>
              <a:rPr lang="en-US" dirty="0" smtClean="0">
                <a:solidFill>
                  <a:schemeClr val="bg1"/>
                </a:solidFill>
                <a:latin typeface="Trebuchet MS" panose="020B0603020202020204" pitchFamily="34" charset="0"/>
                <a:cs typeface="Arial" panose="020B0604020202020204" pitchFamily="34" charset="0"/>
              </a:rPr>
              <a:t>Customer Service OR Sustainability</a:t>
            </a:r>
          </a:p>
          <a:p>
            <a:pPr eaLnBrk="1" hangingPunct="1">
              <a:spcBef>
                <a:spcPct val="30000"/>
              </a:spcBef>
              <a:spcAft>
                <a:spcPct val="30000"/>
              </a:spcAft>
              <a:buClr>
                <a:srgbClr val="007DC8"/>
              </a:buClr>
              <a:buFont typeface="Wingdings" panose="05000000000000000000" pitchFamily="2" charset="2"/>
              <a:buChar char="§"/>
              <a:defRPr/>
            </a:pPr>
            <a:r>
              <a:rPr lang="en-US" dirty="0" smtClean="0">
                <a:solidFill>
                  <a:schemeClr val="bg1"/>
                </a:solidFill>
                <a:latin typeface="Trebuchet MS" panose="020B0603020202020204" pitchFamily="34" charset="0"/>
                <a:cs typeface="Arial" panose="020B0604020202020204" pitchFamily="34" charset="0"/>
              </a:rPr>
              <a:t>Walking the Talk and Resourcing it….</a:t>
            </a:r>
          </a:p>
        </p:txBody>
      </p:sp>
      <p:sp>
        <p:nvSpPr>
          <p:cNvPr id="10" name="Text Box 19"/>
          <p:cNvSpPr txBox="1">
            <a:spLocks noChangeArrowheads="1"/>
          </p:cNvSpPr>
          <p:nvPr/>
        </p:nvSpPr>
        <p:spPr bwMode="auto">
          <a:xfrm>
            <a:off x="411163" y="2963863"/>
            <a:ext cx="35163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90000"/>
              </a:lnSpc>
            </a:pPr>
            <a:r>
              <a:rPr lang="pt-BR" sz="8800" b="1">
                <a:solidFill>
                  <a:srgbClr val="007DC8"/>
                </a:solidFill>
                <a:latin typeface="Trebuchet MS" panose="020B0603020202020204" pitchFamily="34" charset="0"/>
                <a:cs typeface="Arial" panose="020B0604020202020204" pitchFamily="34" charset="0"/>
              </a:rPr>
              <a:t>values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left)">
                                      <p:cBhvr>
                                        <p:cTn id="11" dur="500"/>
                                        <p:tgtEl>
                                          <p:spTgt spid="2051"/>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par>
                          <p:cTn id="23" fill="hold" nodeType="afterGroup">
                            <p:stCondLst>
                              <p:cond delay="1500"/>
                            </p:stCondLst>
                            <p:childTnLst>
                              <p:par>
                                <p:cTn id="24" presetID="10" presetClass="entr" presetSubtype="0" fill="hold" nodeType="after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par>
                          <p:cTn id="27" fill="hold" nodeType="afterGroup">
                            <p:stCondLst>
                              <p:cond delay="2000"/>
                            </p:stCondLst>
                            <p:childTnLst>
                              <p:par>
                                <p:cTn id="28" presetID="10" presetClass="entr" presetSubtype="0" fill="hold" nodeType="after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3"/>
          <p:cNvSpPr>
            <a:spLocks noGrp="1"/>
          </p:cNvSpPr>
          <p:nvPr>
            <p:ph type="body" sz="half" idx="2"/>
          </p:nvPr>
        </p:nvSpPr>
        <p:spPr>
          <a:xfrm>
            <a:off x="4648200" y="2514600"/>
            <a:ext cx="3810000" cy="3200400"/>
          </a:xfrm>
        </p:spPr>
        <p:txBody>
          <a:bodyPr/>
          <a:lstStyle/>
          <a:p>
            <a:pPr>
              <a:defRPr/>
            </a:pPr>
            <a:r>
              <a:rPr lang="en-US" altLang="en-US" dirty="0" smtClean="0">
                <a:ea typeface="ＭＳ Ｐゴシック" pitchFamily="34" charset="-128"/>
              </a:rPr>
              <a:t>Acknowledge Challenges ……</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Work with business and residential  …..</a:t>
            </a:r>
          </a:p>
          <a:p>
            <a:pPr>
              <a:defRPr/>
            </a:pPr>
            <a:endParaRPr lang="en-US" altLang="en-US" dirty="0">
              <a:ea typeface="ＭＳ Ｐゴシック" pitchFamily="34" charset="-128"/>
            </a:endParaRPr>
          </a:p>
          <a:p>
            <a:pPr marL="0" indent="0">
              <a:buFont typeface="Arial" panose="020B0604020202020204" pitchFamily="34" charset="0"/>
              <a:buNone/>
              <a:defRPr/>
            </a:pPr>
            <a:r>
              <a:rPr lang="en-US" altLang="en-US" dirty="0" smtClean="0">
                <a:ea typeface="ＭＳ Ｐゴシック" pitchFamily="34" charset="-128"/>
              </a:rPr>
              <a:t>Thanks…….</a:t>
            </a:r>
          </a:p>
          <a:p>
            <a:pPr marL="0" indent="0">
              <a:buFont typeface="Arial" panose="020B0604020202020204" pitchFamily="34" charset="0"/>
              <a:buNone/>
              <a:defRPr/>
            </a:pPr>
            <a:endParaRPr lang="en-US" altLang="en-US" dirty="0" smtClean="0">
              <a:ea typeface="ＭＳ Ｐゴシック" pitchFamily="34" charset="-128"/>
            </a:endParaRPr>
          </a:p>
          <a:p>
            <a:pPr marL="0" indent="0">
              <a:buFont typeface="Arial" panose="020B0604020202020204" pitchFamily="34" charset="0"/>
              <a:buNone/>
              <a:defRPr/>
            </a:pPr>
            <a:endParaRPr lang="en-US" altLang="en-US" dirty="0" smtClean="0">
              <a:ea typeface="ＭＳ Ｐゴシック" pitchFamily="34" charset="-128"/>
            </a:endParaRPr>
          </a:p>
          <a:p>
            <a:pPr>
              <a:defRPr/>
            </a:pPr>
            <a:endParaRPr lang="en-US" altLang="en-US" dirty="0" smtClean="0">
              <a:ea typeface="ＭＳ Ｐゴシック" pitchFamily="34" charset="-128"/>
            </a:endParaRPr>
          </a:p>
          <a:p>
            <a:pPr>
              <a:defRPr/>
            </a:pPr>
            <a:endParaRPr lang="en-US" altLang="en-US" dirty="0" smtClean="0">
              <a:ea typeface="ＭＳ Ｐゴシック" pitchFamily="34" charset="-128"/>
            </a:endParaRPr>
          </a:p>
        </p:txBody>
      </p:sp>
      <p:sp>
        <p:nvSpPr>
          <p:cNvPr id="5" name="Cloud 4"/>
          <p:cNvSpPr/>
          <p:nvPr/>
        </p:nvSpPr>
        <p:spPr bwMode="auto">
          <a:xfrm rot="832999">
            <a:off x="6253163" y="-17463"/>
            <a:ext cx="2754312" cy="2011363"/>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eaLnBrk="1" hangingPunct="1">
              <a:defRPr/>
            </a:pPr>
            <a:r>
              <a:rPr lang="en-US" b="1" dirty="0">
                <a:effectLst>
                  <a:outerShdw blurRad="38100" dist="38100" dir="2700000" algn="tl">
                    <a:srgbClr val="000000">
                      <a:alpha val="43137"/>
                    </a:srgbClr>
                  </a:outerShdw>
                </a:effectLst>
                <a:latin typeface="Arial" charset="0"/>
                <a:ea typeface="ＭＳ Ｐゴシック" panose="020B0600070205080204" pitchFamily="34" charset="-128"/>
              </a:rPr>
              <a:t>THOUGHTS?</a:t>
            </a:r>
          </a:p>
        </p:txBody>
      </p:sp>
      <p:pic>
        <p:nvPicPr>
          <p:cNvPr id="59396" name="Content Placeholder 4" descr="c1greenwashing.jpg"/>
          <p:cNvPicPr>
            <a:picLocks noGrp="1" noChangeAspect="1"/>
          </p:cNvPicPr>
          <p:nvPr>
            <p:ph sz="half" idx="1"/>
          </p:nvPr>
        </p:nvPicPr>
        <p:blipFill>
          <a:blip r:embed="rId2">
            <a:extLst>
              <a:ext uri="{28A0092B-C50C-407E-A947-70E740481C1C}">
                <a14:useLocalDpi xmlns:a14="http://schemas.microsoft.com/office/drawing/2010/main" val="0"/>
              </a:ext>
            </a:extLst>
          </a:blip>
          <a:srcRect t="15683" b="15683"/>
          <a:stretch>
            <a:fillRect/>
          </a:stretch>
        </p:blipFill>
        <p:spPr>
          <a:xfrm>
            <a:off x="228600" y="1828800"/>
            <a:ext cx="4191000" cy="4267200"/>
          </a:xfrm>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0" y="76200"/>
            <a:ext cx="7391400" cy="1371600"/>
          </a:xfrm>
        </p:spPr>
        <p:txBody>
          <a:bodyPr/>
          <a:lstStyle/>
          <a:p>
            <a:pPr>
              <a:defRPr/>
            </a:pPr>
            <a:r>
              <a:rPr lang="en-US" sz="4000" dirty="0" smtClean="0">
                <a:ea typeface="ＭＳ Ｐゴシック" charset="0"/>
                <a:cs typeface="+mj-cs"/>
              </a:rPr>
              <a:t>Sustainability &amp; Water Resources</a:t>
            </a:r>
          </a:p>
        </p:txBody>
      </p:sp>
      <p:pic>
        <p:nvPicPr>
          <p:cNvPr id="2051" name="Picture 3" descr="Ppp"/>
          <p:cNvPicPr>
            <a:picLocks noGrp="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685800" y="1728902"/>
            <a:ext cx="3810000" cy="3605098"/>
          </a:xfrm>
          <a:effectLst>
            <a:softEdge rad="112500"/>
          </a:effectLst>
        </p:spPr>
      </p:pic>
      <p:sp>
        <p:nvSpPr>
          <p:cNvPr id="12292" name="Rectangle 4"/>
          <p:cNvSpPr>
            <a:spLocks noGrp="1" noChangeArrowheads="1"/>
          </p:cNvSpPr>
          <p:nvPr>
            <p:ph type="body" sz="half" idx="2"/>
          </p:nvPr>
        </p:nvSpPr>
        <p:spPr>
          <a:xfrm>
            <a:off x="4648200" y="2057400"/>
            <a:ext cx="3810000" cy="3276600"/>
          </a:xfrm>
        </p:spPr>
        <p:txBody>
          <a:bodyPr/>
          <a:lstStyle/>
          <a:p>
            <a:pPr marL="0" indent="0">
              <a:buFont typeface="Arial" panose="020B0604020202020204" pitchFamily="34" charset="0"/>
              <a:buNone/>
            </a:pPr>
            <a:r>
              <a:rPr lang="en-US" altLang="en-US" dirty="0" smtClean="0"/>
              <a:t>Sustainability is the balanced stewardship of human, financial, and environmental resources for present and future generations.</a:t>
            </a: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600" dirty="0">
                <a:latin typeface="Arial" panose="020B0604020202020204" pitchFamily="34" charset="0"/>
                <a:ea typeface="ＭＳ Ｐゴシック" charset="0"/>
                <a:cs typeface="Arial" panose="020B0604020202020204" pitchFamily="34" charset="0"/>
              </a:rPr>
              <a:t>Community Services Delivered </a:t>
            </a:r>
            <a:br>
              <a:rPr lang="en-US" altLang="en-US" sz="3600" dirty="0">
                <a:latin typeface="Arial" panose="020B0604020202020204" pitchFamily="34" charset="0"/>
                <a:ea typeface="ＭＳ Ｐゴシック" charset="0"/>
                <a:cs typeface="Arial" panose="020B0604020202020204" pitchFamily="34" charset="0"/>
              </a:rPr>
            </a:br>
            <a:r>
              <a:rPr lang="en-US" altLang="en-US" sz="3600" dirty="0">
                <a:latin typeface="Arial" panose="020B0604020202020204" pitchFamily="34" charset="0"/>
                <a:ea typeface="ＭＳ Ｐゴシック" charset="0"/>
                <a:cs typeface="Arial" panose="020B0604020202020204" pitchFamily="34" charset="0"/>
              </a:rPr>
              <a:t>(i.e., electricity and water)</a:t>
            </a:r>
            <a:endParaRPr lang="en-US" sz="3600" dirty="0">
              <a:ea typeface="ＭＳ Ｐゴシック" charset="0"/>
            </a:endParaRPr>
          </a:p>
        </p:txBody>
      </p:sp>
      <p:sp>
        <p:nvSpPr>
          <p:cNvPr id="3" name="Content Placeholder 2"/>
          <p:cNvSpPr>
            <a:spLocks noGrp="1"/>
          </p:cNvSpPr>
          <p:nvPr>
            <p:ph idx="1"/>
          </p:nvPr>
        </p:nvSpPr>
        <p:spPr>
          <a:xfrm>
            <a:off x="381000" y="2057400"/>
            <a:ext cx="8077200" cy="3505200"/>
          </a:xfrm>
        </p:spPr>
        <p:txBody>
          <a:bodyPr/>
          <a:lstStyle/>
          <a:p>
            <a:pPr eaLnBrk="1" hangingPunct="1">
              <a:lnSpc>
                <a:spcPct val="90000"/>
              </a:lnSpc>
              <a:defRPr/>
            </a:pPr>
            <a:r>
              <a:rPr lang="en-US" altLang="en-US" dirty="0">
                <a:latin typeface="Arial" panose="020B0604020202020204" pitchFamily="34" charset="0"/>
                <a:ea typeface="ＭＳ Ｐゴシック" charset="0"/>
                <a:cs typeface="Arial" panose="020B0604020202020204" pitchFamily="34" charset="0"/>
              </a:rPr>
              <a:t>2005 -  . </a:t>
            </a:r>
            <a:r>
              <a:rPr lang="en-US" altLang="en-US" dirty="0" smtClean="0">
                <a:latin typeface="Arial" panose="020B0604020202020204" pitchFamily="34" charset="0"/>
                <a:ea typeface="ＭＳ Ｐゴシック" charset="0"/>
                <a:cs typeface="Arial" panose="020B0604020202020204" pitchFamily="34" charset="0"/>
              </a:rPr>
              <a:t>53 metric </a:t>
            </a:r>
            <a:r>
              <a:rPr lang="en-US" altLang="en-US" dirty="0">
                <a:latin typeface="Arial" panose="020B0604020202020204" pitchFamily="34" charset="0"/>
                <a:ea typeface="ＭＳ Ｐゴシック" charset="0"/>
                <a:cs typeface="Arial" panose="020B0604020202020204" pitchFamily="34" charset="0"/>
              </a:rPr>
              <a:t>tons CO2e per citizen</a:t>
            </a:r>
          </a:p>
          <a:p>
            <a:pPr eaLnBrk="1" hangingPunct="1">
              <a:lnSpc>
                <a:spcPct val="90000"/>
              </a:lnSpc>
              <a:defRPr/>
            </a:pPr>
            <a:r>
              <a:rPr lang="en-US" altLang="en-US" dirty="0" smtClean="0">
                <a:latin typeface="Arial" panose="020B0604020202020204" pitchFamily="34" charset="0"/>
                <a:ea typeface="ＭＳ Ｐゴシック" charset="0"/>
                <a:cs typeface="Arial" panose="020B0604020202020204" pitchFamily="34" charset="0"/>
              </a:rPr>
              <a:t>2013 </a:t>
            </a:r>
            <a:r>
              <a:rPr lang="en-US" altLang="en-US" dirty="0">
                <a:latin typeface="Arial" panose="020B0604020202020204" pitchFamily="34" charset="0"/>
                <a:ea typeface="ＭＳ Ｐゴシック" charset="0"/>
                <a:cs typeface="Arial" panose="020B0604020202020204" pitchFamily="34" charset="0"/>
              </a:rPr>
              <a:t>-  . </a:t>
            </a:r>
            <a:r>
              <a:rPr lang="en-US" altLang="en-US" dirty="0" smtClean="0">
                <a:latin typeface="Arial" panose="020B0604020202020204" pitchFamily="34" charset="0"/>
                <a:ea typeface="ＭＳ Ｐゴシック" charset="0"/>
                <a:cs typeface="Arial" panose="020B0604020202020204" pitchFamily="34" charset="0"/>
              </a:rPr>
              <a:t>42 metric </a:t>
            </a:r>
            <a:r>
              <a:rPr lang="en-US" altLang="en-US" dirty="0">
                <a:latin typeface="Arial" panose="020B0604020202020204" pitchFamily="34" charset="0"/>
                <a:ea typeface="ＭＳ Ｐゴシック" charset="0"/>
                <a:cs typeface="Arial" panose="020B0604020202020204" pitchFamily="34" charset="0"/>
              </a:rPr>
              <a:t>tons CO2e per citizen</a:t>
            </a:r>
          </a:p>
          <a:p>
            <a:pPr marL="0" indent="0">
              <a:buFont typeface="Arial" panose="020B0604020202020204" pitchFamily="34" charset="0"/>
              <a:buNone/>
              <a:defRPr/>
            </a:pPr>
            <a:endParaRPr lang="en-US" dirty="0">
              <a:ea typeface="ＭＳ Ｐゴシック" charset="0"/>
            </a:endParaRPr>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29940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Imagem 2"/>
          <p:cNvPicPr>
            <a:picLocks noChangeAspect="1"/>
          </p:cNvPicPr>
          <p:nvPr/>
        </p:nvPicPr>
        <p:blipFill>
          <a:blip r:embed="rId3">
            <a:extLst>
              <a:ext uri="{28A0092B-C50C-407E-A947-70E740481C1C}">
                <a14:useLocalDpi xmlns:a14="http://schemas.microsoft.com/office/drawing/2010/main" val="0"/>
              </a:ext>
            </a:extLst>
          </a:blip>
          <a:srcRect t="3799" r="9837"/>
          <a:stretch>
            <a:fillRect/>
          </a:stretch>
        </p:blipFill>
        <p:spPr bwMode="auto">
          <a:xfrm>
            <a:off x="30163" y="0"/>
            <a:ext cx="8243887"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rcRect l="35825" t="60500" r="31888" b="12201"/>
          <a:stretch>
            <a:fillRect/>
          </a:stretch>
        </p:blipFill>
        <p:spPr bwMode="auto">
          <a:xfrm>
            <a:off x="3276600" y="4149725"/>
            <a:ext cx="29511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rcRect l="61024" t="16400" b="65750"/>
          <a:stretch>
            <a:fillRect/>
          </a:stretch>
        </p:blipFill>
        <p:spPr bwMode="auto">
          <a:xfrm>
            <a:off x="5580063" y="4975225"/>
            <a:ext cx="35639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4"/>
          <p:cNvSpPr>
            <a:spLocks/>
          </p:cNvSpPr>
          <p:nvPr/>
        </p:nvSpPr>
        <p:spPr bwMode="auto">
          <a:xfrm>
            <a:off x="1539875" y="2362200"/>
            <a:ext cx="6265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pt-BR" sz="4800">
                <a:solidFill>
                  <a:srgbClr val="007DC8"/>
                </a:solidFill>
                <a:latin typeface="Trebuchet MS" panose="020B0603020202020204" pitchFamily="34" charset="0"/>
                <a:cs typeface="Arial" panose="020B0604020202020204" pitchFamily="34" charset="0"/>
              </a:rPr>
              <a:t>Communicating </a:t>
            </a:r>
          </a:p>
        </p:txBody>
      </p:sp>
      <p:sp>
        <p:nvSpPr>
          <p:cNvPr id="9" name="Subtítulo 5"/>
          <p:cNvSpPr txBox="1">
            <a:spLocks/>
          </p:cNvSpPr>
          <p:nvPr/>
        </p:nvSpPr>
        <p:spPr bwMode="auto">
          <a:xfrm>
            <a:off x="2998788" y="3563938"/>
            <a:ext cx="350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20000"/>
              </a:spcBef>
              <a:spcAft>
                <a:spcPct val="30000"/>
              </a:spcAft>
              <a:buClr>
                <a:srgbClr val="009DDF"/>
              </a:buClr>
              <a:buFont typeface="Wingdings" panose="05000000000000000000" pitchFamily="2" charset="2"/>
              <a:buNone/>
            </a:pPr>
            <a:r>
              <a:rPr lang="pt-BR" sz="2000">
                <a:latin typeface="Trebuchet MS" panose="020B0603020202020204" pitchFamily="34" charset="0"/>
                <a:cs typeface="Arial" panose="020B0604020202020204" pitchFamily="34" charset="0"/>
              </a:rPr>
              <a:t>Different Audiences</a:t>
            </a:r>
          </a:p>
        </p:txBody>
      </p:sp>
      <p:sp>
        <p:nvSpPr>
          <p:cNvPr id="46088" name="Rectangle 4"/>
          <p:cNvSpPr>
            <a:spLocks noChangeArrowheads="1"/>
          </p:cNvSpPr>
          <p:nvPr/>
        </p:nvSpPr>
        <p:spPr bwMode="auto">
          <a:xfrm>
            <a:off x="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pt-PT">
              <a:latin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771" y="243115"/>
            <a:ext cx="6845300" cy="1143000"/>
          </a:xfrm>
        </p:spPr>
        <p:txBody>
          <a:bodyPr/>
          <a:lstStyle/>
          <a:p>
            <a:pPr>
              <a:defRPr/>
            </a:pPr>
            <a:r>
              <a:rPr lang="en-US" dirty="0" smtClean="0">
                <a:ea typeface="ＭＳ Ｐゴシック" charset="0"/>
              </a:rPr>
              <a:t>Communication- Choir</a:t>
            </a:r>
            <a:br>
              <a:rPr lang="en-US" dirty="0" smtClean="0">
                <a:ea typeface="ＭＳ Ｐゴシック" charset="0"/>
              </a:rPr>
            </a:br>
            <a:r>
              <a:rPr lang="en-US" dirty="0" smtClean="0">
                <a:ea typeface="ＭＳ Ｐゴシック" charset="0"/>
              </a:rPr>
              <a:t>Six America’s (Yale)</a:t>
            </a:r>
            <a:endParaRPr lang="en-US" dirty="0">
              <a:ea typeface="ＭＳ Ｐゴシック" charset="0"/>
            </a:endParaRPr>
          </a:p>
        </p:txBody>
      </p:sp>
      <p:sp>
        <p:nvSpPr>
          <p:cNvPr id="21507" name="Content Placeholder 5"/>
          <p:cNvSpPr>
            <a:spLocks noGrp="1"/>
          </p:cNvSpPr>
          <p:nvPr>
            <p:ph idx="1"/>
          </p:nvPr>
        </p:nvSpPr>
        <p:spPr>
          <a:xfrm>
            <a:off x="304800" y="1600200"/>
            <a:ext cx="8229600" cy="5072063"/>
          </a:xfrm>
        </p:spPr>
        <p:txBody>
          <a:bodyPr/>
          <a:lstStyle/>
          <a:p>
            <a:pPr marL="0" indent="0">
              <a:buFont typeface="Arial" panose="020B0604020202020204" pitchFamily="34" charset="0"/>
              <a:buNone/>
              <a:defRPr/>
            </a:pPr>
            <a:r>
              <a:rPr lang="en-US" sz="2800" dirty="0" smtClean="0">
                <a:solidFill>
                  <a:schemeClr val="tx2">
                    <a:lumMod val="60000"/>
                    <a:lumOff val="40000"/>
                  </a:schemeClr>
                </a:solidFill>
                <a:ea typeface="ＭＳ Ｐゴシック" panose="020B0600070205080204" pitchFamily="34" charset="-128"/>
              </a:rPr>
              <a:t>Alarmed (12%)</a:t>
            </a:r>
          </a:p>
          <a:p>
            <a:pPr marL="0" indent="0">
              <a:buFont typeface="Arial" panose="020B0604020202020204" pitchFamily="34" charset="0"/>
              <a:buNone/>
              <a:defRPr/>
            </a:pPr>
            <a:r>
              <a:rPr lang="en-US" sz="2800" dirty="0" smtClean="0">
                <a:solidFill>
                  <a:schemeClr val="tx2">
                    <a:lumMod val="60000"/>
                    <a:lumOff val="40000"/>
                  </a:schemeClr>
                </a:solidFill>
                <a:ea typeface="ＭＳ Ｐゴシック" panose="020B0600070205080204" pitchFamily="34" charset="-128"/>
              </a:rPr>
              <a:t>	</a:t>
            </a:r>
            <a:r>
              <a:rPr lang="en-US" sz="2800" dirty="0" smtClean="0">
                <a:ea typeface="ＭＳ Ｐゴシック" panose="020B0600070205080204" pitchFamily="34" charset="-128"/>
              </a:rPr>
              <a:t>Activate them to influence policy/legislation</a:t>
            </a:r>
          </a:p>
          <a:p>
            <a:pPr marL="0" indent="0">
              <a:buFont typeface="Arial" panose="020B0604020202020204" pitchFamily="34" charset="0"/>
              <a:buNone/>
              <a:defRPr/>
            </a:pPr>
            <a:endParaRPr lang="en-US" sz="2800" dirty="0" smtClean="0">
              <a:solidFill>
                <a:schemeClr val="tx2">
                  <a:lumMod val="60000"/>
                  <a:lumOff val="40000"/>
                </a:schemeClr>
              </a:solidFill>
              <a:ea typeface="ＭＳ Ｐゴシック" panose="020B0600070205080204" pitchFamily="34" charset="-128"/>
            </a:endParaRPr>
          </a:p>
          <a:p>
            <a:pPr marL="0" indent="0">
              <a:buFont typeface="Arial" panose="020B0604020202020204" pitchFamily="34" charset="0"/>
              <a:buNone/>
              <a:defRPr/>
            </a:pPr>
            <a:r>
              <a:rPr lang="en-US" sz="2800" dirty="0" smtClean="0">
                <a:solidFill>
                  <a:schemeClr val="tx2">
                    <a:lumMod val="60000"/>
                    <a:lumOff val="40000"/>
                  </a:schemeClr>
                </a:solidFill>
                <a:ea typeface="ＭＳ Ｐゴシック" panose="020B0600070205080204" pitchFamily="34" charset="-128"/>
              </a:rPr>
              <a:t>Cautious (25%)</a:t>
            </a:r>
            <a:endParaRPr lang="en-US" sz="2800" dirty="0" smtClean="0">
              <a:ea typeface="ＭＳ Ｐゴシック" panose="020B0600070205080204" pitchFamily="34" charset="-128"/>
            </a:endParaRPr>
          </a:p>
          <a:p>
            <a:pPr marL="0" indent="0">
              <a:buFont typeface="Arial" panose="020B0604020202020204" pitchFamily="34" charset="0"/>
              <a:buNone/>
              <a:defRPr/>
            </a:pPr>
            <a:r>
              <a:rPr lang="en-US" sz="2800" dirty="0" smtClean="0">
                <a:ea typeface="ＭＳ Ｐゴシック" panose="020B0600070205080204" pitchFamily="34" charset="-128"/>
              </a:rPr>
              <a:t>	Move </a:t>
            </a:r>
            <a:r>
              <a:rPr lang="en-US" sz="2800" dirty="0">
                <a:ea typeface="ＭＳ Ｐゴシック" panose="020B0600070205080204" pitchFamily="34" charset="-128"/>
              </a:rPr>
              <a:t>the conversation from debate to risk 	management </a:t>
            </a:r>
            <a:endParaRPr lang="en-US" sz="2800" dirty="0" smtClean="0">
              <a:ea typeface="ＭＳ Ｐゴシック" panose="020B0600070205080204" pitchFamily="34" charset="-128"/>
            </a:endParaRPr>
          </a:p>
          <a:p>
            <a:pPr marL="0" indent="0">
              <a:buFont typeface="Arial" panose="020B0604020202020204" pitchFamily="34" charset="0"/>
              <a:buNone/>
              <a:defRPr/>
            </a:pPr>
            <a:endParaRPr lang="en-US" sz="2800" dirty="0" smtClean="0">
              <a:solidFill>
                <a:schemeClr val="tx2">
                  <a:lumMod val="60000"/>
                  <a:lumOff val="40000"/>
                </a:schemeClr>
              </a:solidFill>
              <a:ea typeface="ＭＳ Ｐゴシック" panose="020B0600070205080204" pitchFamily="34" charset="-128"/>
            </a:endParaRPr>
          </a:p>
          <a:p>
            <a:pPr marL="0" indent="0">
              <a:buFont typeface="Arial" panose="020B0604020202020204" pitchFamily="34" charset="0"/>
              <a:buNone/>
              <a:defRPr/>
            </a:pPr>
            <a:r>
              <a:rPr lang="en-US" sz="2800" dirty="0" smtClean="0">
                <a:solidFill>
                  <a:schemeClr val="tx2">
                    <a:lumMod val="60000"/>
                    <a:lumOff val="40000"/>
                  </a:schemeClr>
                </a:solidFill>
                <a:ea typeface="ＭＳ Ｐゴシック" panose="020B0600070205080204" pitchFamily="34" charset="-128"/>
              </a:rPr>
              <a:t>Concerned (27%)</a:t>
            </a:r>
            <a:endParaRPr lang="en-US" sz="2800" dirty="0">
              <a:solidFill>
                <a:schemeClr val="tx2">
                  <a:lumMod val="60000"/>
                  <a:lumOff val="40000"/>
                </a:schemeClr>
              </a:solidFill>
              <a:ea typeface="ＭＳ Ｐゴシック" panose="020B0600070205080204" pitchFamily="34" charset="-128"/>
            </a:endParaRPr>
          </a:p>
          <a:p>
            <a:pPr marL="0" indent="0">
              <a:buFont typeface="Arial" charset="0"/>
              <a:buNone/>
              <a:defRPr/>
            </a:pPr>
            <a:r>
              <a:rPr lang="en-US" sz="2800" dirty="0" smtClean="0">
                <a:ea typeface="ＭＳ Ｐゴシック" panose="020B0600070205080204" pitchFamily="34" charset="-128"/>
              </a:rPr>
              <a:t>	</a:t>
            </a:r>
            <a:r>
              <a:rPr lang="en-US" sz="2800" dirty="0">
                <a:ea typeface="ＭＳ Ｐゴシック" panose="020B0600070205080204" pitchFamily="34" charset="-128"/>
              </a:rPr>
              <a:t>Connections to co-benefits</a:t>
            </a:r>
          </a:p>
          <a:p>
            <a:pPr marL="0" indent="0">
              <a:buFont typeface="Arial" panose="020B0604020202020204" pitchFamily="34" charset="0"/>
              <a:buNone/>
              <a:defRPr/>
            </a:pPr>
            <a:endParaRPr lang="en-US" sz="2800" dirty="0" smtClean="0">
              <a:ea typeface="ＭＳ Ｐゴシック" panose="020B0600070205080204" pitchFamily="34" charset="-128"/>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562600"/>
            <a:ext cx="0" cy="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419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
          <p:cNvSpPr>
            <a:spLocks noGrp="1" noChangeArrowheads="1"/>
          </p:cNvSpPr>
          <p:nvPr>
            <p:ph type="title"/>
          </p:nvPr>
        </p:nvSpPr>
        <p:spPr>
          <a:xfrm>
            <a:off x="304800" y="152400"/>
            <a:ext cx="8153400" cy="1447800"/>
          </a:xfrm>
        </p:spPr>
        <p:txBody>
          <a:bodyPr/>
          <a:lstStyle/>
          <a:p>
            <a:pPr eaLnBrk="1" hangingPunct="1">
              <a:defRPr/>
            </a:pPr>
            <a:r>
              <a:rPr lang="en-US" sz="4000" dirty="0" smtClean="0">
                <a:latin typeface="Arial" panose="020B0604020202020204" pitchFamily="34" charset="0"/>
                <a:ea typeface="ＭＳ Ｐゴシック" charset="0"/>
                <a:cs typeface="Arial" panose="020B0604020202020204" pitchFamily="34" charset="0"/>
              </a:rPr>
              <a:t>Capture</a:t>
            </a:r>
            <a:r>
              <a:rPr lang="en-US" sz="4000" dirty="0">
                <a:latin typeface="Arial" panose="020B0604020202020204" pitchFamily="34" charset="0"/>
                <a:ea typeface="ＭＳ Ｐゴシック" charset="0"/>
                <a:cs typeface="Arial" panose="020B0604020202020204" pitchFamily="34" charset="0"/>
              </a:rPr>
              <a:t/>
            </a:r>
            <a:br>
              <a:rPr lang="en-US" sz="4000" dirty="0">
                <a:latin typeface="Arial" panose="020B0604020202020204" pitchFamily="34" charset="0"/>
                <a:ea typeface="ＭＳ Ｐゴシック" charset="0"/>
                <a:cs typeface="Arial" panose="020B0604020202020204" pitchFamily="34" charset="0"/>
              </a:rPr>
            </a:br>
            <a:r>
              <a:rPr lang="en-US" sz="4000" dirty="0" smtClean="0">
                <a:latin typeface="Arial" panose="020B0604020202020204" pitchFamily="34" charset="0"/>
                <a:ea typeface="ＭＳ Ｐゴシック" charset="0"/>
                <a:cs typeface="Arial" panose="020B0604020202020204" pitchFamily="34" charset="0"/>
              </a:rPr>
              <a:t> All You Can</a:t>
            </a:r>
          </a:p>
        </p:txBody>
      </p:sp>
      <p:sp>
        <p:nvSpPr>
          <p:cNvPr id="31746" name="Rectangle 11"/>
          <p:cNvSpPr>
            <a:spLocks noGrp="1" noChangeArrowheads="1"/>
          </p:cNvSpPr>
          <p:nvPr>
            <p:ph idx="1"/>
          </p:nvPr>
        </p:nvSpPr>
        <p:spPr>
          <a:xfrm>
            <a:off x="152400" y="1828800"/>
            <a:ext cx="8763000" cy="4724400"/>
          </a:xfrm>
        </p:spPr>
        <p:txBody>
          <a:bodyPr>
            <a:normAutofit/>
          </a:bodyPr>
          <a:lstStyle/>
          <a:p>
            <a:pPr eaLnBrk="1" hangingPunct="1">
              <a:lnSpc>
                <a:spcPct val="90000"/>
              </a:lnSpc>
              <a:defRPr/>
            </a:pPr>
            <a:r>
              <a:rPr lang="en-US" dirty="0" smtClean="0">
                <a:latin typeface="Arial" panose="020B0604020202020204" pitchFamily="34" charset="0"/>
                <a:ea typeface="ＭＳ Ｐゴシック" charset="0"/>
                <a:cs typeface="Arial" panose="020B0604020202020204" pitchFamily="34" charset="0"/>
              </a:rPr>
              <a:t>Education about policy changes</a:t>
            </a:r>
          </a:p>
          <a:p>
            <a:pPr eaLnBrk="1" hangingPunct="1">
              <a:lnSpc>
                <a:spcPct val="90000"/>
              </a:lnSpc>
              <a:defRPr/>
            </a:pPr>
            <a:r>
              <a:rPr lang="en-US" dirty="0" smtClean="0">
                <a:latin typeface="Arial" panose="020B0604020202020204" pitchFamily="34" charset="0"/>
                <a:ea typeface="ＭＳ Ｐゴシック" charset="0"/>
                <a:cs typeface="Arial" panose="020B0604020202020204" pitchFamily="34" charset="0"/>
              </a:rPr>
              <a:t>Campaign – Rainwater Amendments</a:t>
            </a:r>
          </a:p>
          <a:p>
            <a:pPr eaLnBrk="1" hangingPunct="1">
              <a:lnSpc>
                <a:spcPct val="90000"/>
              </a:lnSpc>
              <a:defRPr/>
            </a:pPr>
            <a:r>
              <a:rPr lang="en-US" dirty="0" smtClean="0">
                <a:latin typeface="Arial" panose="020B0604020202020204" pitchFamily="34" charset="0"/>
                <a:ea typeface="ＭＳ Ｐゴシック" charset="0"/>
                <a:cs typeface="Arial" panose="020B0604020202020204" pitchFamily="34" charset="0"/>
              </a:rPr>
              <a:t>Local Policy Changes</a:t>
            </a:r>
          </a:p>
        </p:txBody>
      </p:sp>
      <p:pic>
        <p:nvPicPr>
          <p:cNvPr id="34820" name="Picture 2" descr="C:\Users\rrusso\AppData\Local\Microsoft\Windows\Temporary Internet Files\Content.IE5\212O3VTW\Fotosearch_k5926455[1].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886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838200" y="228600"/>
            <a:ext cx="6248400" cy="914400"/>
          </a:xfrm>
        </p:spPr>
        <p:txBody>
          <a:bodyPr/>
          <a:lstStyle/>
          <a:p>
            <a:pPr eaLnBrk="1" hangingPunct="1">
              <a:defRPr/>
            </a:pPr>
            <a:r>
              <a:rPr lang="en-US" altLang="en-US" sz="4000" dirty="0" smtClean="0">
                <a:latin typeface="Arial" panose="020B0604020202020204" pitchFamily="34" charset="0"/>
                <a:ea typeface="ＭＳ Ｐゴシック" charset="0"/>
                <a:cs typeface="Arial" panose="020B0604020202020204" pitchFamily="34" charset="0"/>
              </a:rPr>
              <a:t/>
            </a:r>
            <a:br>
              <a:rPr lang="en-US" altLang="en-US" sz="4000" dirty="0" smtClean="0">
                <a:latin typeface="Arial" panose="020B0604020202020204" pitchFamily="34" charset="0"/>
                <a:ea typeface="ＭＳ Ｐゴシック" charset="0"/>
                <a:cs typeface="Arial" panose="020B0604020202020204" pitchFamily="34" charset="0"/>
              </a:rPr>
            </a:br>
            <a:r>
              <a:rPr lang="en-US" altLang="en-US" sz="4000" dirty="0" smtClean="0">
                <a:latin typeface="Arial" panose="020B0604020202020204" pitchFamily="34" charset="0"/>
                <a:ea typeface="ＭＳ Ｐゴシック" charset="0"/>
                <a:cs typeface="Arial" panose="020B0604020202020204" pitchFamily="34" charset="0"/>
              </a:rPr>
              <a:t>Colorado Impacts</a:t>
            </a:r>
            <a:r>
              <a:rPr lang="en-US" altLang="en-US" dirty="0" smtClean="0">
                <a:latin typeface="Arial" panose="020B0604020202020204" pitchFamily="34" charset="0"/>
                <a:ea typeface="ＭＳ Ｐゴシック" charset="0"/>
                <a:cs typeface="Arial" panose="020B0604020202020204" pitchFamily="34" charset="0"/>
              </a:rPr>
              <a:t> </a:t>
            </a:r>
          </a:p>
        </p:txBody>
      </p:sp>
      <p:sp>
        <p:nvSpPr>
          <p:cNvPr id="13315" name="Rectangle 3"/>
          <p:cNvSpPr>
            <a:spLocks noGrp="1" noChangeArrowheads="1"/>
          </p:cNvSpPr>
          <p:nvPr>
            <p:ph type="body" sz="half" idx="1"/>
          </p:nvPr>
        </p:nvSpPr>
        <p:spPr>
          <a:xfrm>
            <a:off x="228600" y="1981200"/>
            <a:ext cx="4273550" cy="4495800"/>
          </a:xfrm>
        </p:spPr>
        <p:txBody>
          <a:bodyPr/>
          <a:lstStyle/>
          <a:p>
            <a:pPr eaLnBrk="1" hangingPunct="1">
              <a:lnSpc>
                <a:spcPct val="80000"/>
              </a:lnSpc>
            </a:pPr>
            <a:r>
              <a:rPr lang="en-US" altLang="en-US" sz="2000" dirty="0" smtClean="0">
                <a:latin typeface="Arial" panose="020B0604020202020204" pitchFamily="34" charset="0"/>
                <a:cs typeface="Arial" panose="020B0604020202020204" pitchFamily="34" charset="0"/>
              </a:rPr>
              <a:t>Shorter and warmer winters, with thinner snow pack and earlier runoff</a:t>
            </a:r>
          </a:p>
          <a:p>
            <a:pPr eaLnBrk="1" hangingPunct="1">
              <a:lnSpc>
                <a:spcPct val="80000"/>
              </a:lnSpc>
              <a:buFontTx/>
              <a:buNone/>
            </a:pPr>
            <a:endParaRPr lang="en-US" altLang="en-US" sz="2000" dirty="0" smtClean="0">
              <a:latin typeface="Arial" panose="020B0604020202020204" pitchFamily="34" charset="0"/>
              <a:cs typeface="Arial" panose="020B0604020202020204" pitchFamily="34" charset="0"/>
            </a:endParaRPr>
          </a:p>
          <a:p>
            <a:pPr eaLnBrk="1" hangingPunct="1">
              <a:lnSpc>
                <a:spcPct val="80000"/>
              </a:lnSpc>
            </a:pPr>
            <a:r>
              <a:rPr lang="en-US" altLang="en-US" sz="2000" dirty="0" smtClean="0">
                <a:latin typeface="Arial" panose="020B0604020202020204" pitchFamily="34" charset="0"/>
                <a:cs typeface="Arial" panose="020B0604020202020204" pitchFamily="34" charset="0"/>
              </a:rPr>
              <a:t>Severe weather events </a:t>
            </a:r>
          </a:p>
          <a:p>
            <a:pPr eaLnBrk="1" hangingPunct="1">
              <a:lnSpc>
                <a:spcPct val="80000"/>
              </a:lnSpc>
            </a:pPr>
            <a:endParaRPr lang="en-US" altLang="en-US" sz="2000" dirty="0" smtClean="0">
              <a:latin typeface="Arial" panose="020B0604020202020204" pitchFamily="34" charset="0"/>
              <a:cs typeface="Arial" panose="020B0604020202020204" pitchFamily="34" charset="0"/>
            </a:endParaRPr>
          </a:p>
          <a:p>
            <a:pPr eaLnBrk="1" hangingPunct="1">
              <a:lnSpc>
                <a:spcPct val="80000"/>
              </a:lnSpc>
            </a:pPr>
            <a:r>
              <a:rPr lang="en-US" altLang="en-US" sz="2000" dirty="0" smtClean="0">
                <a:latin typeface="Arial" panose="020B0604020202020204" pitchFamily="34" charset="0"/>
                <a:cs typeface="Arial" panose="020B0604020202020204" pitchFamily="34" charset="0"/>
              </a:rPr>
              <a:t>More wildfires, burning twice as many acres each year than before 1980 (i.e. hydrophobic soil) and runoff events</a:t>
            </a:r>
          </a:p>
          <a:p>
            <a:pPr eaLnBrk="1" hangingPunct="1">
              <a:lnSpc>
                <a:spcPct val="80000"/>
              </a:lnSpc>
              <a:buFontTx/>
              <a:buNone/>
            </a:pPr>
            <a:endParaRPr lang="en-US" altLang="en-US" sz="1800" dirty="0" smtClean="0">
              <a:latin typeface="Arial" panose="020B0604020202020204" pitchFamily="34" charset="0"/>
              <a:cs typeface="Arial" panose="020B0604020202020204" pitchFamily="34" charset="0"/>
            </a:endParaRPr>
          </a:p>
          <a:p>
            <a:pPr eaLnBrk="1" hangingPunct="1">
              <a:lnSpc>
                <a:spcPct val="80000"/>
              </a:lnSpc>
            </a:pPr>
            <a:endParaRPr lang="en-US" altLang="en-US" sz="1800" dirty="0" smtClean="0">
              <a:latin typeface="Arial" panose="020B0604020202020204" pitchFamily="34" charset="0"/>
              <a:cs typeface="Arial" panose="020B0604020202020204" pitchFamily="34" charset="0"/>
            </a:endParaRPr>
          </a:p>
          <a:p>
            <a:pPr eaLnBrk="1" hangingPunct="1">
              <a:lnSpc>
                <a:spcPct val="80000"/>
              </a:lnSpc>
            </a:pPr>
            <a:endParaRPr lang="en-US" altLang="en-US" sz="1800" dirty="0" smtClean="0">
              <a:latin typeface="Arial" panose="020B0604020202020204" pitchFamily="34" charset="0"/>
              <a:cs typeface="Arial" panose="020B0604020202020204" pitchFamily="34" charset="0"/>
            </a:endParaRPr>
          </a:p>
          <a:p>
            <a:pPr eaLnBrk="1" hangingPunct="1">
              <a:lnSpc>
                <a:spcPct val="80000"/>
              </a:lnSpc>
            </a:pPr>
            <a:endParaRPr lang="en-US" altLang="en-US" sz="1800" dirty="0" smtClean="0">
              <a:latin typeface="Arial" panose="020B0604020202020204" pitchFamily="34" charset="0"/>
              <a:cs typeface="Arial" panose="020B0604020202020204" pitchFamily="34" charset="0"/>
            </a:endParaRPr>
          </a:p>
        </p:txBody>
      </p:sp>
      <p:pic>
        <p:nvPicPr>
          <p:cNvPr id="87045" name="Picture 5" descr="snow"/>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953000" y="2895600"/>
            <a:ext cx="3443582" cy="2514600"/>
          </a:xfrm>
          <a:effectLst>
            <a:softEdge rad="112500"/>
          </a:effectLst>
          <a:extLst/>
        </p:spPr>
      </p:pic>
      <p:pic>
        <p:nvPicPr>
          <p:cNvPr id="3" name="Content Placeholder 2"/>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6781800" y="0"/>
            <a:ext cx="2468880" cy="2468880"/>
          </a:xfrm>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lIns="91436" tIns="45718" rIns="91436" bIns="45718"/>
          <a:lstStyle/>
          <a:p>
            <a:pPr eaLnBrk="1" hangingPunct="1">
              <a:defRPr/>
            </a:pPr>
            <a:r>
              <a:rPr lang="en-US" dirty="0" smtClean="0">
                <a:latin typeface="Arial" panose="020B0604020202020204" pitchFamily="34" charset="0"/>
                <a:ea typeface="ＭＳ Ｐゴシック" charset="0"/>
                <a:cs typeface="Arial" panose="020B0604020202020204" pitchFamily="34" charset="0"/>
              </a:rPr>
              <a:t>Health Connections</a:t>
            </a:r>
          </a:p>
        </p:txBody>
      </p:sp>
      <p:pic>
        <p:nvPicPr>
          <p:cNvPr id="25603" name="Content Placeholder 5" descr="dogzen.jpg"/>
          <p:cNvPicPr>
            <a:picLocks noGrp="1" noChangeAspect="1"/>
          </p:cNvPicPr>
          <p:nvPr>
            <p:ph idx="1"/>
          </p:nvPr>
        </p:nvPicPr>
        <p:blipFill>
          <a:blip r:embed="rId3">
            <a:extLst>
              <a:ext uri="{28A0092B-C50C-407E-A947-70E740481C1C}">
                <a14:useLocalDpi xmlns:a14="http://schemas.microsoft.com/office/drawing/2010/main" val="0"/>
              </a:ext>
            </a:extLst>
          </a:blip>
          <a:srcRect t="1521" b="1521"/>
          <a:stretch>
            <a:fillRect/>
          </a:stretch>
        </p:blipFill>
        <p:spPr>
          <a:xfrm>
            <a:off x="4027488" y="3175"/>
            <a:ext cx="5111750" cy="5853113"/>
          </a:xfrm>
        </p:spPr>
      </p:pic>
      <p:sp>
        <p:nvSpPr>
          <p:cNvPr id="40962" name="Rectangle 5"/>
          <p:cNvSpPr>
            <a:spLocks noGrp="1" noChangeArrowheads="1"/>
          </p:cNvSpPr>
          <p:nvPr>
            <p:ph type="body" sz="half" idx="2"/>
          </p:nvPr>
        </p:nvSpPr>
        <p:spPr>
          <a:xfrm>
            <a:off x="19050" y="1752600"/>
            <a:ext cx="4095750" cy="4953000"/>
          </a:xfrm>
        </p:spPr>
        <p:txBody>
          <a:bodyPr lIns="91436" tIns="45718" rIns="91436" bIns="45718">
            <a:normAutofit fontScale="70000" lnSpcReduction="20000"/>
          </a:bodyPr>
          <a:lstStyle/>
          <a:p>
            <a:pPr marL="0" lvl="1" eaLnBrk="1" hangingPunct="1">
              <a:lnSpc>
                <a:spcPct val="120000"/>
              </a:lnSpc>
              <a:buFont typeface="Arial" charset="0"/>
              <a:buNone/>
              <a:defRPr/>
            </a:pPr>
            <a:r>
              <a:rPr lang="en-US" sz="2600" dirty="0" smtClean="0">
                <a:latin typeface="Arial" panose="020B0604020202020204" pitchFamily="34" charset="0"/>
                <a:ea typeface="ＭＳ Ｐゴシック" charset="0"/>
                <a:cs typeface="Arial" panose="020B0604020202020204" pitchFamily="34" charset="0"/>
              </a:rPr>
              <a:t>Reductions of  2,615 MT of CO2e (carbon dioxide equivalent) from electricity and natural gas conversion and conservation has significant health benefits.</a:t>
            </a:r>
            <a:r>
              <a:rPr lang="en-US" sz="2600" dirty="0">
                <a:latin typeface="Arial" panose="020B0604020202020204" pitchFamily="34" charset="0"/>
                <a:ea typeface="ＭＳ Ｐゴシック" charset="0"/>
                <a:cs typeface="Arial" panose="020B0604020202020204" pitchFamily="34" charset="0"/>
              </a:rPr>
              <a:t> </a:t>
            </a:r>
            <a:endParaRPr lang="en-US" sz="2600" dirty="0" smtClean="0">
              <a:latin typeface="Arial" panose="020B0604020202020204" pitchFamily="34" charset="0"/>
              <a:ea typeface="ＭＳ Ｐゴシック" charset="0"/>
              <a:cs typeface="Arial" panose="020B0604020202020204" pitchFamily="34" charset="0"/>
            </a:endParaRPr>
          </a:p>
          <a:p>
            <a:pPr marL="0" lvl="1" eaLnBrk="1" hangingPunct="1">
              <a:lnSpc>
                <a:spcPct val="80000"/>
              </a:lnSpc>
              <a:buFont typeface="Arial" charset="0"/>
              <a:buNone/>
              <a:defRPr/>
            </a:pPr>
            <a:endParaRPr lang="en-US" sz="2600" dirty="0" smtClean="0">
              <a:latin typeface="Arial" panose="020B0604020202020204" pitchFamily="34" charset="0"/>
              <a:ea typeface="ＭＳ Ｐゴシック" charset="0"/>
              <a:cs typeface="Arial" panose="020B0604020202020204" pitchFamily="34" charset="0"/>
            </a:endParaRPr>
          </a:p>
          <a:p>
            <a:pPr marL="0" lvl="1" eaLnBrk="1" hangingPunct="1">
              <a:lnSpc>
                <a:spcPct val="80000"/>
              </a:lnSpc>
              <a:buFont typeface="Arial" charset="0"/>
              <a:buNone/>
              <a:defRPr/>
            </a:pPr>
            <a:endParaRPr lang="en-US" sz="2600" dirty="0">
              <a:latin typeface="Arial" panose="020B0604020202020204" pitchFamily="34" charset="0"/>
              <a:ea typeface="ＭＳ Ｐゴシック" charset="0"/>
              <a:cs typeface="Arial" panose="020B0604020202020204" pitchFamily="34" charset="0"/>
            </a:endParaRPr>
          </a:p>
          <a:p>
            <a:pPr marL="0" lvl="1" eaLnBrk="1" hangingPunct="1">
              <a:lnSpc>
                <a:spcPct val="120000"/>
              </a:lnSpc>
              <a:buFont typeface="Arial" charset="0"/>
              <a:buNone/>
              <a:defRPr/>
            </a:pPr>
            <a:r>
              <a:rPr lang="en-US" sz="2600" dirty="0" smtClean="0">
                <a:latin typeface="Arial" panose="020B0604020202020204" pitchFamily="34" charset="0"/>
                <a:ea typeface="ＭＳ Ｐゴシック" charset="0"/>
                <a:cs typeface="Arial" panose="020B0604020202020204" pitchFamily="34" charset="0"/>
              </a:rPr>
              <a:t>Air </a:t>
            </a:r>
            <a:r>
              <a:rPr lang="en-US" sz="2600" dirty="0">
                <a:latin typeface="Arial" panose="020B0604020202020204" pitchFamily="34" charset="0"/>
                <a:ea typeface="ＭＳ Ｐゴシック" charset="0"/>
                <a:cs typeface="Arial" panose="020B0604020202020204" pitchFamily="34" charset="0"/>
              </a:rPr>
              <a:t>pollution leads to ozone </a:t>
            </a:r>
            <a:endParaRPr lang="en-US" sz="2600" dirty="0" smtClean="0">
              <a:latin typeface="Arial" panose="020B0604020202020204" pitchFamily="34" charset="0"/>
              <a:ea typeface="ＭＳ Ｐゴシック" charset="0"/>
              <a:cs typeface="Arial" panose="020B0604020202020204" pitchFamily="34" charset="0"/>
            </a:endParaRPr>
          </a:p>
          <a:p>
            <a:pPr marL="0" lvl="1" eaLnBrk="1" hangingPunct="1">
              <a:lnSpc>
                <a:spcPct val="120000"/>
              </a:lnSpc>
              <a:buFont typeface="Arial" charset="0"/>
              <a:buNone/>
              <a:defRPr/>
            </a:pPr>
            <a:r>
              <a:rPr lang="en-US" sz="2600" dirty="0" smtClean="0">
                <a:latin typeface="Arial" panose="020B0604020202020204" pitchFamily="34" charset="0"/>
                <a:ea typeface="ＭＳ Ｐゴシック" charset="0"/>
                <a:cs typeface="Arial" panose="020B0604020202020204" pitchFamily="34" charset="0"/>
              </a:rPr>
              <a:t>problems </a:t>
            </a:r>
            <a:r>
              <a:rPr lang="en-US" sz="2600" dirty="0">
                <a:latin typeface="Arial" panose="020B0604020202020204" pitchFamily="34" charset="0"/>
                <a:ea typeface="ＭＳ Ｐゴシック" charset="0"/>
                <a:cs typeface="Arial" panose="020B0604020202020204" pitchFamily="34" charset="0"/>
              </a:rPr>
              <a:t>and affects asthma and allergy sufferers. </a:t>
            </a:r>
          </a:p>
          <a:p>
            <a:pPr eaLnBrk="1" hangingPunct="1">
              <a:lnSpc>
                <a:spcPct val="80000"/>
              </a:lnSpc>
              <a:buFont typeface="Arial" charset="0"/>
              <a:buNone/>
              <a:defRPr/>
            </a:pPr>
            <a:endParaRPr lang="en-US" sz="2600" dirty="0" smtClean="0">
              <a:latin typeface="Arial" panose="020B0604020202020204" pitchFamily="34" charset="0"/>
              <a:ea typeface="ＭＳ Ｐゴシック" charset="0"/>
              <a:cs typeface="Arial" panose="020B0604020202020204" pitchFamily="34" charset="0"/>
            </a:endParaRPr>
          </a:p>
          <a:p>
            <a:pPr eaLnBrk="1" hangingPunct="1">
              <a:lnSpc>
                <a:spcPct val="80000"/>
              </a:lnSpc>
              <a:buFont typeface="Arial" charset="0"/>
              <a:buNone/>
              <a:defRPr/>
            </a:pPr>
            <a:endParaRPr lang="en-US" sz="2600" dirty="0" smtClean="0">
              <a:latin typeface="Arial" panose="020B0604020202020204" pitchFamily="34" charset="0"/>
              <a:ea typeface="ＭＳ Ｐゴシック" charset="0"/>
              <a:cs typeface="Arial" panose="020B0604020202020204" pitchFamily="34" charset="0"/>
            </a:endParaRPr>
          </a:p>
          <a:p>
            <a:pPr eaLnBrk="1" hangingPunct="1">
              <a:lnSpc>
                <a:spcPct val="80000"/>
              </a:lnSpc>
              <a:buFont typeface="Arial" charset="0"/>
              <a:buNone/>
              <a:defRPr/>
            </a:pPr>
            <a:endParaRPr lang="en-US" sz="2600" dirty="0">
              <a:latin typeface="Arial" panose="020B0604020202020204" pitchFamily="34" charset="0"/>
              <a:ea typeface="ＭＳ Ｐゴシック" charset="0"/>
              <a:cs typeface="Arial" panose="020B0604020202020204" pitchFamily="34" charset="0"/>
            </a:endParaRPr>
          </a:p>
          <a:p>
            <a:pPr eaLnBrk="1" hangingPunct="1">
              <a:lnSpc>
                <a:spcPct val="80000"/>
              </a:lnSpc>
              <a:buFont typeface="Arial" charset="0"/>
              <a:buNone/>
              <a:defRPr/>
            </a:pPr>
            <a:r>
              <a:rPr lang="en-US" sz="2600" dirty="0" smtClean="0">
                <a:latin typeface="Arial" panose="020B0604020202020204" pitchFamily="34" charset="0"/>
                <a:ea typeface="ＭＳ Ｐゴシック" charset="0"/>
                <a:cs typeface="Arial" panose="020B0604020202020204" pitchFamily="34" charset="0"/>
              </a:rPr>
              <a:t>Air pollution avoided:</a:t>
            </a:r>
          </a:p>
          <a:p>
            <a:pPr lvl="1" eaLnBrk="1" hangingPunct="1">
              <a:buFont typeface="Arial" charset="0"/>
              <a:buNone/>
              <a:defRPr/>
            </a:pPr>
            <a:r>
              <a:rPr lang="en-US" sz="2600" dirty="0" smtClean="0">
                <a:latin typeface="Arial" panose="020B0604020202020204" pitchFamily="34" charset="0"/>
                <a:ea typeface="ＭＳ Ｐゴシック" charset="0"/>
                <a:cs typeface="Arial" panose="020B0604020202020204" pitchFamily="34" charset="0"/>
              </a:rPr>
              <a:t> 300</a:t>
            </a:r>
            <a:r>
              <a:rPr lang="en-US" sz="2600" b="1"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rPr>
              <a:t>pounds of nitrogen oxide</a:t>
            </a:r>
          </a:p>
          <a:p>
            <a:pPr lvl="1" eaLnBrk="1" hangingPunct="1">
              <a:buFont typeface="Arial" charset="0"/>
              <a:buNone/>
              <a:defRPr/>
            </a:pPr>
            <a:r>
              <a:rPr lang="en-US" sz="2600" dirty="0" smtClean="0">
                <a:latin typeface="Arial" panose="020B0604020202020204" pitchFamily="34" charset="0"/>
                <a:ea typeface="ＭＳ Ｐゴシック" charset="0"/>
                <a:cs typeface="Arial" panose="020B0604020202020204" pitchFamily="34" charset="0"/>
              </a:rPr>
              <a:t> 732 pounds of sulfur dioxide</a:t>
            </a:r>
          </a:p>
          <a:p>
            <a:pPr lvl="1" eaLnBrk="1" hangingPunct="1">
              <a:buFont typeface="Arial" charset="0"/>
              <a:buNone/>
              <a:defRPr/>
            </a:pPr>
            <a:r>
              <a:rPr lang="en-US" sz="2600" dirty="0" smtClean="0">
                <a:latin typeface="Arial" panose="020B0604020202020204" pitchFamily="34" charset="0"/>
                <a:ea typeface="ＭＳ Ｐゴシック" charset="0"/>
                <a:cs typeface="Arial" panose="020B0604020202020204" pitchFamily="34" charset="0"/>
              </a:rPr>
              <a:t> VOCs </a:t>
            </a:r>
            <a:endParaRPr lang="en-US" sz="2600" dirty="0">
              <a:latin typeface="Arial" panose="020B0604020202020204" pitchFamily="34" charset="0"/>
              <a:ea typeface="ＭＳ Ｐゴシック" charset="0"/>
              <a:cs typeface="Arial" panose="020B0604020202020204" pitchFamily="34" charset="0"/>
            </a:endParaRPr>
          </a:p>
          <a:p>
            <a:pPr marL="457200" lvl="1" eaLnBrk="1" hangingPunct="1">
              <a:lnSpc>
                <a:spcPct val="80000"/>
              </a:lnSpc>
              <a:buFont typeface="Arial" charset="0"/>
              <a:buNone/>
              <a:defRPr/>
            </a:pPr>
            <a:endParaRPr lang="en-US" sz="1900" dirty="0" smtClean="0">
              <a:latin typeface="Arial" panose="020B0604020202020204" pitchFamily="34" charset="0"/>
              <a:ea typeface="ＭＳ Ｐゴシック" charset="0"/>
              <a:cs typeface="Arial" panose="020B0604020202020204" pitchFamily="34" charset="0"/>
            </a:endParaRPr>
          </a:p>
          <a:p>
            <a:pPr marL="457200" lvl="1" eaLnBrk="1" hangingPunct="1">
              <a:lnSpc>
                <a:spcPct val="80000"/>
              </a:lnSpc>
              <a:buFont typeface="Arial" charset="0"/>
              <a:buNone/>
              <a:defRPr/>
            </a:pPr>
            <a:endParaRPr lang="en-US" sz="1900" dirty="0">
              <a:latin typeface="Arial" panose="020B0604020202020204" pitchFamily="34" charset="0"/>
              <a:ea typeface="ＭＳ Ｐゴシック" charset="0"/>
              <a:cs typeface="Arial" panose="020B0604020202020204" pitchFamily="34" charset="0"/>
            </a:endParaRPr>
          </a:p>
          <a:p>
            <a:pPr lvl="1" eaLnBrk="1" hangingPunct="1">
              <a:lnSpc>
                <a:spcPct val="80000"/>
              </a:lnSpc>
              <a:buFont typeface="Arial" charset="0"/>
              <a:buNone/>
              <a:defRPr/>
            </a:pPr>
            <a:endParaRPr lang="en-US" sz="1900" dirty="0" smtClean="0">
              <a:latin typeface="Arial" panose="020B0604020202020204" pitchFamily="34" charset="0"/>
              <a:ea typeface="ＭＳ Ｐゴシック" charset="0"/>
              <a:cs typeface="Arial" panose="020B0604020202020204" pitchFamily="34" charset="0"/>
            </a:endParaRPr>
          </a:p>
          <a:p>
            <a:pPr eaLnBrk="1" hangingPunct="1">
              <a:lnSpc>
                <a:spcPct val="80000"/>
              </a:lnSpc>
              <a:buFont typeface="Arial" charset="0"/>
              <a:buNone/>
              <a:defRPr/>
            </a:pPr>
            <a:endParaRPr lang="en-US" sz="2100" dirty="0" smtClean="0">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MOVIE_LOOPED_PLAYBACK" val="1"/>
  <p:tag name="GENSWF_OUTPUT_FILE_NAME" val="PPP_SBUSC_TXT_3D_Graph_Increasing"/>
  <p:tag name="GENSWF_MOVIE_ONCLICK_URL" val="http://"/>
  <p:tag name="GENSWF_MOVIE_PRESENTATION_END_URL" val="http://"/>
  <p:tag name="ISPRING_RESOURCE_PATHS_HASH_2" val="d773ef3f1e085ffc97118ce3359e3e3f6d2e1fa"/>
</p:tagLst>
</file>

<file path=ppt/theme/theme1.xml><?xml version="1.0" encoding="utf-8"?>
<a:theme xmlns:a="http://schemas.openxmlformats.org/drawingml/2006/main" name="PPP_A2010_PRD_Animated_Religious_281_S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P_SGLOB_PRT_Earth_Revolving.pot [Compatibility Mode]" id="{38445E67-F84C-48C0-BBDC-92652D516BFE}" vid="{B55A3B0C-5484-4CCD-8CF1-AB7837F20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PPP_SGLOB_TXT_Earth_Revolving</Template>
  <TotalTime>11707</TotalTime>
  <Words>1218</Words>
  <Application>Microsoft Office PowerPoint</Application>
  <PresentationFormat>On-screen Show (4:3)</PresentationFormat>
  <Paragraphs>226</Paragraphs>
  <Slides>26</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MS PGothic</vt:lpstr>
      <vt:lpstr>MS PGothic</vt:lpstr>
      <vt:lpstr>宋体</vt:lpstr>
      <vt:lpstr>Arial</vt:lpstr>
      <vt:lpstr>Calibri</vt:lpstr>
      <vt:lpstr>Franklin Gothic Medium</vt:lpstr>
      <vt:lpstr>Tahoma</vt:lpstr>
      <vt:lpstr>Tekton Pro Cond</vt:lpstr>
      <vt:lpstr>Times</vt:lpstr>
      <vt:lpstr>Times New Roman</vt:lpstr>
      <vt:lpstr>Trebuchet MS</vt:lpstr>
      <vt:lpstr>Wingdings</vt:lpstr>
      <vt:lpstr>PPP_A2010_PRD_Animated_Religious_281_SD</vt:lpstr>
      <vt:lpstr>Dr. Rosemarie Russo Sustainable Water Management Conference April 1, 2014 </vt:lpstr>
      <vt:lpstr>What’s the Point ?</vt:lpstr>
      <vt:lpstr>Sustainability &amp; Water Resources</vt:lpstr>
      <vt:lpstr>Community Services Delivered  (i.e., electricity and water)</vt:lpstr>
      <vt:lpstr>PowerPoint Presentation</vt:lpstr>
      <vt:lpstr>Communication- Choir Six America’s (Yale)</vt:lpstr>
      <vt:lpstr>Capture  All You Can</vt:lpstr>
      <vt:lpstr> Colorado Impacts </vt:lpstr>
      <vt:lpstr>Health Connections</vt:lpstr>
      <vt:lpstr>Six Americas – Non-Choir</vt:lpstr>
      <vt:lpstr>PowerPoint Presentation</vt:lpstr>
      <vt:lpstr>Data, Dashboards …</vt:lpstr>
      <vt:lpstr>Significance</vt:lpstr>
      <vt:lpstr>Community-Based Social Marketing &amp; Sustainability</vt:lpstr>
      <vt:lpstr>Community Based Social Marketing </vt:lpstr>
      <vt:lpstr>It Takes a Village …</vt:lpstr>
      <vt:lpstr>ClimateWise (CW) Program</vt:lpstr>
      <vt:lpstr>Challenges</vt:lpstr>
      <vt:lpstr>Background Information  Fixtures and Fittings </vt:lpstr>
      <vt:lpstr>PowerPoint Presentation</vt:lpstr>
      <vt:lpstr>Leading Change </vt:lpstr>
      <vt:lpstr>Strategic  Programs </vt:lpstr>
      <vt:lpstr>PowerPoint Presentation</vt:lpstr>
      <vt:lpstr>PowerPoint Presentation</vt:lpstr>
      <vt:lpstr>PowerPoint Presentation</vt:lpstr>
      <vt:lpstr>PowerPoint Presentation</vt:lpstr>
    </vt:vector>
  </TitlesOfParts>
  <Company>PresentationPro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PresentationPro</dc:creator>
  <cp:keywords>PowerPoint Templates</cp:keywords>
  <dc:description>presentation templates and backgrounds for Microsoft PowerPoint</dc:description>
  <cp:lastModifiedBy>Rosemarie Russo</cp:lastModifiedBy>
  <cp:revision>177</cp:revision>
  <cp:lastPrinted>2013-12-09T22:29:01Z</cp:lastPrinted>
  <dcterms:created xsi:type="dcterms:W3CDTF">2004-02-11T14:41:34Z</dcterms:created>
  <dcterms:modified xsi:type="dcterms:W3CDTF">2014-03-23T22:01:26Z</dcterms:modified>
  <cp:category>PowerPoint Templates</cp:category>
</cp:coreProperties>
</file>